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9E0B1"/>
    <a:srgbClr val="63656A"/>
    <a:srgbClr val="32A68C"/>
    <a:srgbClr val="002D2D"/>
    <a:srgbClr val="ED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87" autoAdjust="0"/>
    <p:restoredTop sz="94660"/>
  </p:normalViewPr>
  <p:slideViewPr>
    <p:cSldViewPr snapToGrid="0">
      <p:cViewPr>
        <p:scale>
          <a:sx n="150" d="100"/>
          <a:sy n="150" d="100"/>
        </p:scale>
        <p:origin x="56" y="9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5A724733-0A58-473D-A28E-C9FC509DD0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FD0FDA41-D36F-4A16-830F-2C4D8FEDD4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72AA59C2-48C4-49DE-8268-509E0DBA1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034D-8942-47C0-BE5F-3B86288CDC62}" type="datetimeFigureOut">
              <a:rPr lang="fr-FR" smtClean="0"/>
              <a:t>07/11/24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76CFC0F3-0DA6-463E-A7B6-FF23EBBE3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EBB1E51F-0D41-4C60-8C16-886672E88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7F9E-534D-4853-BF4F-673F529CDC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17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147D766D-851B-4C66-897F-AF366BAE4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27DB39B5-6BA6-4A2D-AFEB-2A02AD22CB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829A5EBE-803C-4174-BA7F-68429F1CA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034D-8942-47C0-BE5F-3B86288CDC62}" type="datetimeFigureOut">
              <a:rPr lang="fr-FR" smtClean="0"/>
              <a:t>07/11/24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0E4D3D9C-8F90-4775-9F5D-B2927BC67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0DF1ACE5-D29C-4A3F-A38B-34C4B4BC9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7F9E-534D-4853-BF4F-673F529CDC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499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="" xmlns:a16="http://schemas.microsoft.com/office/drawing/2014/main" id="{D337F93F-D8D7-4F3F-947D-2F437CDA6B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FC0708E7-C27C-4CE6-ADD9-2F0CF59A89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E634258D-C2BA-4200-B2C1-88EA20806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034D-8942-47C0-BE5F-3B86288CDC62}" type="datetimeFigureOut">
              <a:rPr lang="fr-FR" smtClean="0"/>
              <a:t>07/11/24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E7ED47E1-D959-4489-B74B-586F8CB1E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9F94765D-7F9A-40D9-9841-27BFAB63C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7F9E-534D-4853-BF4F-673F529CDC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528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F95B8041-EE1A-48FC-ACA2-9877CF68A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F1EC74FE-4DA6-4218-AFC0-446522FF7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D23977EC-6672-4065-ACCF-1EE3FE45B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034D-8942-47C0-BE5F-3B86288CDC62}" type="datetimeFigureOut">
              <a:rPr lang="fr-FR" smtClean="0"/>
              <a:t>07/11/24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D6B73964-2B98-449B-9564-33AD3EAEC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FDFD7CD7-1C27-4D66-B423-241EB7E38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7F9E-534D-4853-BF4F-673F529CDC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0077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55122145-E549-41C6-891B-8CA049843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F1F17EF7-48E7-4452-B018-B3A5DC549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77089B89-84E3-4437-A337-0F23C5876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034D-8942-47C0-BE5F-3B86288CDC62}" type="datetimeFigureOut">
              <a:rPr lang="fr-FR" smtClean="0"/>
              <a:t>07/11/24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A532A55F-06F3-4295-AB05-2B83EEDA0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528F3E13-0CF8-4FFA-8C70-98AE35AE7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7F9E-534D-4853-BF4F-673F529CDC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816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2DA29307-9706-440B-B822-0D05F61B0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DB169EE1-E7A8-43B2-A432-F041B32D55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0FB5C1A4-FB5E-424A-ADCA-A7876431AC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6230D492-1143-4AB2-A2BB-E2D3E6D11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034D-8942-47C0-BE5F-3B86288CDC62}" type="datetimeFigureOut">
              <a:rPr lang="fr-FR" smtClean="0"/>
              <a:t>07/11/24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5BCCCF07-CCE7-42DE-9FF2-8ABC83D98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2EBE86F0-5DD9-44F3-AA92-A12E46AAF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7F9E-534D-4853-BF4F-673F529CDC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759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088195CF-1CBB-4E6E-8F0E-F152D8F4B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E326A5D6-086F-4FFE-A280-C231DC498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8F7E58B7-E522-4C5F-A6FA-333B5AE56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="" xmlns:a16="http://schemas.microsoft.com/office/drawing/2014/main" id="{38E81E72-1FA6-41E4-AADD-2A391CAE47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="" xmlns:a16="http://schemas.microsoft.com/office/drawing/2014/main" id="{2E7140DD-DB45-4206-AA6E-B212246C30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="" xmlns:a16="http://schemas.microsoft.com/office/drawing/2014/main" id="{F201DD43-9770-4203-810E-EECED342C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034D-8942-47C0-BE5F-3B86288CDC62}" type="datetimeFigureOut">
              <a:rPr lang="fr-FR" smtClean="0"/>
              <a:t>07/11/24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="" xmlns:a16="http://schemas.microsoft.com/office/drawing/2014/main" id="{CC09BA7E-35C5-4C29-B28B-8A620456F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="" xmlns:a16="http://schemas.microsoft.com/office/drawing/2014/main" id="{623F59AA-B7A6-4D43-BFDC-D601446FA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7F9E-534D-4853-BF4F-673F529CDC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3659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8E6D600B-04D2-4CFE-AB86-51265E08F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77ECA81E-1D96-4F20-B330-5AEB268A3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034D-8942-47C0-BE5F-3B86288CDC62}" type="datetimeFigureOut">
              <a:rPr lang="fr-FR" smtClean="0"/>
              <a:t>07/11/24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A6BBF7DE-6942-4FD2-80F1-45D6E2D09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09D963DF-D7E0-4272-86D7-8D5E74DB6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7F9E-534D-4853-BF4F-673F529CDC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7639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="" xmlns:a16="http://schemas.microsoft.com/office/drawing/2014/main" id="{DE44627B-5843-489C-8FA1-5A44DACE3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034D-8942-47C0-BE5F-3B86288CDC62}" type="datetimeFigureOut">
              <a:rPr lang="fr-FR" smtClean="0"/>
              <a:t>07/11/24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="" xmlns:a16="http://schemas.microsoft.com/office/drawing/2014/main" id="{971DB713-9481-46CC-B7D2-F9C02812C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="" xmlns:a16="http://schemas.microsoft.com/office/drawing/2014/main" id="{6428E44D-CFFA-41BE-9FB8-6FA224576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7F9E-534D-4853-BF4F-673F529CDC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7986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D23EC052-57ED-4960-93B3-56A43289E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178B22D5-3AC3-4FB2-8D15-50016568F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BBE7E826-0A03-43CB-9709-8C98AF1CF4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2303FA9E-0805-4A18-BF2F-E8FF06350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034D-8942-47C0-BE5F-3B86288CDC62}" type="datetimeFigureOut">
              <a:rPr lang="fr-FR" smtClean="0"/>
              <a:t>07/11/24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01BBC12D-3407-493E-8EB3-27A66B960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9E05D54C-C627-43FD-A90A-C5FC08657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7F9E-534D-4853-BF4F-673F529CDC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7368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810E0BB9-9493-4BB7-8A32-7935624A9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="" xmlns:a16="http://schemas.microsoft.com/office/drawing/2014/main" id="{B19AAE5C-5610-45ED-92D0-E5C8AD344E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C0E4D209-8092-4ECC-B0F2-CCE355E32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B7EE598D-A69B-4691-B4D5-31189898F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034D-8942-47C0-BE5F-3B86288CDC62}" type="datetimeFigureOut">
              <a:rPr lang="fr-FR" smtClean="0"/>
              <a:t>07/11/24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FF937801-3DB3-4503-9931-42974BF52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822DC07D-F4ED-40EC-8235-BB83CA1F8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7F9E-534D-4853-BF4F-673F529CDC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6266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="" xmlns:a16="http://schemas.microsoft.com/office/drawing/2014/main" id="{F5E89368-815C-4772-A371-09EB5C7D5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D9917291-59B6-4405-9202-D7449DFDE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FBD770F6-02D0-44AF-A0CE-9D0C1EF5E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C034D-8942-47C0-BE5F-3B86288CDC62}" type="datetimeFigureOut">
              <a:rPr lang="fr-FR" smtClean="0"/>
              <a:t>07/11/24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ABE0C8A3-5655-4E9E-AA2C-EB4DA7387C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BA49C233-DAC1-4768-BB2A-C76DA55090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07F9E-534D-4853-BF4F-673F529CDC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9931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1175994F-9543-4E6C-8548-AEBF3A52692F}"/>
              </a:ext>
            </a:extLst>
          </p:cNvPr>
          <p:cNvSpPr/>
          <p:nvPr/>
        </p:nvSpPr>
        <p:spPr>
          <a:xfrm>
            <a:off x="6896100" y="368882"/>
            <a:ext cx="3517900" cy="520118"/>
          </a:xfrm>
          <a:prstGeom prst="rect">
            <a:avLst/>
          </a:prstGeom>
          <a:solidFill>
            <a:srgbClr val="002D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FST-Département Chimie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928DD2F3-6491-4D49-ABA2-2C438948046F}"/>
              </a:ext>
            </a:extLst>
          </p:cNvPr>
          <p:cNvSpPr/>
          <p:nvPr/>
        </p:nvSpPr>
        <p:spPr>
          <a:xfrm>
            <a:off x="5083145" y="1279321"/>
            <a:ext cx="1736521" cy="604007"/>
          </a:xfrm>
          <a:prstGeom prst="rect">
            <a:avLst/>
          </a:prstGeom>
          <a:solidFill>
            <a:srgbClr val="63656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latin typeface="Marianne" panose="02000000000000000000" pitchFamily="50" charset="0"/>
              </a:rPr>
              <a:t>LEBRUN Stéphane</a:t>
            </a:r>
          </a:p>
          <a:p>
            <a:pPr algn="ctr"/>
            <a:r>
              <a:rPr lang="fr-FR" sz="1050" dirty="0" smtClean="0">
                <a:latin typeface="Marianne" panose="02000000000000000000" pitchFamily="50" charset="0"/>
              </a:rPr>
              <a:t>Directeur du département</a:t>
            </a:r>
          </a:p>
          <a:p>
            <a:pPr algn="ctr"/>
            <a:r>
              <a:rPr lang="fr-FR" sz="1050" dirty="0" smtClean="0">
                <a:latin typeface="Marianne" panose="02000000000000000000" pitchFamily="50" charset="0"/>
              </a:rPr>
              <a:t>Chimie</a:t>
            </a:r>
            <a:endParaRPr lang="fr-FR" sz="1050" dirty="0">
              <a:latin typeface="Marianne" panose="02000000000000000000" pitchFamily="50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B65384A-0586-4316-87E9-2EDAAD896553}"/>
              </a:ext>
            </a:extLst>
          </p:cNvPr>
          <p:cNvSpPr/>
          <p:nvPr/>
        </p:nvSpPr>
        <p:spPr>
          <a:xfrm>
            <a:off x="5070445" y="2182303"/>
            <a:ext cx="1736521" cy="679508"/>
          </a:xfrm>
          <a:prstGeom prst="rect">
            <a:avLst/>
          </a:prstGeom>
          <a:solidFill>
            <a:srgbClr val="32A68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latin typeface="Marianne" panose="02000000000000000000" pitchFamily="50" charset="0"/>
              </a:rPr>
              <a:t>CAPRON Mickaël</a:t>
            </a:r>
          </a:p>
          <a:p>
            <a:pPr algn="ctr"/>
            <a:r>
              <a:rPr lang="fr-FR" sz="1050" dirty="0" smtClean="0">
                <a:latin typeface="Marianne" panose="02000000000000000000" pitchFamily="50" charset="0"/>
              </a:rPr>
              <a:t>Directeur adjoint du </a:t>
            </a:r>
          </a:p>
          <a:p>
            <a:pPr algn="ctr"/>
            <a:r>
              <a:rPr lang="fr-FR" sz="1050" dirty="0" smtClean="0">
                <a:latin typeface="Marianne" panose="02000000000000000000" pitchFamily="50" charset="0"/>
              </a:rPr>
              <a:t>Département Chimie</a:t>
            </a:r>
            <a:endParaRPr lang="fr-FR" sz="1050" dirty="0">
              <a:latin typeface="Marianne" panose="02000000000000000000" pitchFamily="50" charset="0"/>
            </a:endParaRPr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="" xmlns:a16="http://schemas.microsoft.com/office/drawing/2014/main" id="{C5A99862-6397-47FC-9085-182B5F83AA10}"/>
              </a:ext>
            </a:extLst>
          </p:cNvPr>
          <p:cNvCxnSpPr/>
          <p:nvPr/>
        </p:nvCxnSpPr>
        <p:spPr>
          <a:xfrm>
            <a:off x="5938706" y="1857928"/>
            <a:ext cx="0" cy="318992"/>
          </a:xfrm>
          <a:prstGeom prst="straightConnector1">
            <a:avLst/>
          </a:prstGeom>
          <a:ln>
            <a:solidFill>
              <a:srgbClr val="002D2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3C07BCE3-FA4E-4426-A438-B7CCD27ADA8E}"/>
              </a:ext>
            </a:extLst>
          </p:cNvPr>
          <p:cNvSpPr/>
          <p:nvPr/>
        </p:nvSpPr>
        <p:spPr>
          <a:xfrm>
            <a:off x="1348530" y="3849265"/>
            <a:ext cx="2402203" cy="645952"/>
          </a:xfrm>
          <a:prstGeom prst="rect">
            <a:avLst/>
          </a:prstGeom>
          <a:solidFill>
            <a:srgbClr val="32A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latin typeface="Marianne" panose="02000000000000000000" pitchFamily="50" charset="0"/>
              </a:rPr>
              <a:t>MARET Michelle</a:t>
            </a:r>
          </a:p>
          <a:p>
            <a:pPr algn="ctr"/>
            <a:r>
              <a:rPr lang="fr-FR" sz="900" dirty="0" smtClean="0">
                <a:latin typeface="Marianne" panose="02000000000000000000" pitchFamily="50" charset="0"/>
              </a:rPr>
              <a:t>Assistante administrative et financière</a:t>
            </a:r>
            <a:endParaRPr lang="fr-FR" sz="900" dirty="0"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4373026E-C173-4543-BAA0-BEAC1E8BB656}"/>
              </a:ext>
            </a:extLst>
          </p:cNvPr>
          <p:cNvSpPr/>
          <p:nvPr/>
        </p:nvSpPr>
        <p:spPr>
          <a:xfrm>
            <a:off x="1344296" y="3635269"/>
            <a:ext cx="2414903" cy="205530"/>
          </a:xfrm>
          <a:prstGeom prst="rect">
            <a:avLst/>
          </a:prstGeom>
          <a:solidFill>
            <a:srgbClr val="002D2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cs typeface="Arial" panose="020B0604020202020204" pitchFamily="34" charset="0"/>
              </a:rPr>
              <a:t>Support Administratif et financier</a:t>
            </a:r>
            <a:endParaRPr lang="fr-FR" sz="1200" dirty="0">
              <a:cs typeface="Arial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AB8A33D7-03F0-4296-90BC-6667A975A1D0}"/>
              </a:ext>
            </a:extLst>
          </p:cNvPr>
          <p:cNvSpPr/>
          <p:nvPr/>
        </p:nvSpPr>
        <p:spPr>
          <a:xfrm>
            <a:off x="4182227" y="3825769"/>
            <a:ext cx="1793450" cy="1474365"/>
          </a:xfrm>
          <a:prstGeom prst="rect">
            <a:avLst/>
          </a:prstGeom>
          <a:solidFill>
            <a:srgbClr val="32A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00" b="1" i="1" u="sng" dirty="0" smtClean="0">
              <a:latin typeface="Marianne" panose="02000000000000000000" pitchFamily="50" charset="0"/>
            </a:endParaRPr>
          </a:p>
          <a:p>
            <a:pPr algn="ctr"/>
            <a:r>
              <a:rPr lang="fr-FR" sz="900" b="1" i="1" u="sng" dirty="0" smtClean="0">
                <a:latin typeface="Marianne" panose="02000000000000000000" pitchFamily="50" charset="0"/>
              </a:rPr>
              <a:t>LICENCES</a:t>
            </a:r>
          </a:p>
          <a:p>
            <a:pPr algn="ctr"/>
            <a:r>
              <a:rPr lang="fr-FR" sz="900" dirty="0" smtClean="0">
                <a:latin typeface="Marianne" panose="02000000000000000000" pitchFamily="50" charset="0"/>
              </a:rPr>
              <a:t>DUQUESNOY Sylvie</a:t>
            </a:r>
          </a:p>
          <a:p>
            <a:pPr algn="ctr"/>
            <a:endParaRPr lang="fr-FR" sz="900" dirty="0" smtClean="0">
              <a:latin typeface="Marianne" panose="02000000000000000000" pitchFamily="50" charset="0"/>
            </a:endParaRPr>
          </a:p>
          <a:p>
            <a:pPr algn="ctr"/>
            <a:r>
              <a:rPr lang="fr-FR" sz="900" b="1" i="1" u="sng" dirty="0" smtClean="0">
                <a:latin typeface="Marianne" panose="02000000000000000000" pitchFamily="50" charset="0"/>
              </a:rPr>
              <a:t>MASTERS</a:t>
            </a:r>
          </a:p>
          <a:p>
            <a:pPr algn="ctr"/>
            <a:r>
              <a:rPr lang="fr-FR" sz="900" dirty="0" smtClean="0">
                <a:latin typeface="Marianne" panose="02000000000000000000" pitchFamily="50" charset="0"/>
              </a:rPr>
              <a:t>DOUCET Margaux</a:t>
            </a:r>
          </a:p>
          <a:p>
            <a:pPr algn="ctr"/>
            <a:r>
              <a:rPr lang="fr-FR" sz="900" dirty="0" smtClean="0">
                <a:latin typeface="Marianne" panose="02000000000000000000" pitchFamily="50" charset="0"/>
              </a:rPr>
              <a:t>GUELZIM Samira</a:t>
            </a:r>
          </a:p>
          <a:p>
            <a:pPr algn="ctr"/>
            <a:endParaRPr lang="fr-FR" sz="1050" dirty="0" smtClean="0">
              <a:latin typeface="Marianne" panose="02000000000000000000" pitchFamily="50" charset="0"/>
            </a:endParaRPr>
          </a:p>
          <a:p>
            <a:pPr algn="ctr"/>
            <a:endParaRPr lang="fr-FR" sz="1050" dirty="0">
              <a:latin typeface="Marianne" panose="02000000000000000000" pitchFamily="50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AC2BE5C7-9CB3-4725-90BE-1FE5A4B5BD31}"/>
              </a:ext>
            </a:extLst>
          </p:cNvPr>
          <p:cNvSpPr/>
          <p:nvPr/>
        </p:nvSpPr>
        <p:spPr>
          <a:xfrm>
            <a:off x="4182225" y="3622272"/>
            <a:ext cx="1793451" cy="210059"/>
          </a:xfrm>
          <a:prstGeom prst="rect">
            <a:avLst/>
          </a:prstGeom>
          <a:solidFill>
            <a:srgbClr val="002D2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Support à l’Enseignement</a:t>
            </a:r>
            <a:endParaRPr lang="fr-FR" sz="1200" dirty="0"/>
          </a:p>
        </p:txBody>
      </p:sp>
      <p:cxnSp>
        <p:nvCxnSpPr>
          <p:cNvPr id="35" name="Connecteur droit avec flèche 34">
            <a:extLst>
              <a:ext uri="{FF2B5EF4-FFF2-40B4-BE49-F238E27FC236}">
                <a16:creationId xmlns="" xmlns:a16="http://schemas.microsoft.com/office/drawing/2014/main" id="{FD143AFE-AF12-4D11-9B44-B7E832FBE351}"/>
              </a:ext>
            </a:extLst>
          </p:cNvPr>
          <p:cNvCxnSpPr>
            <a:cxnSpLocks/>
          </p:cNvCxnSpPr>
          <p:nvPr/>
        </p:nvCxnSpPr>
        <p:spPr>
          <a:xfrm>
            <a:off x="5955594" y="2891312"/>
            <a:ext cx="706" cy="309088"/>
          </a:xfrm>
          <a:prstGeom prst="straightConnector1">
            <a:avLst/>
          </a:prstGeom>
          <a:ln>
            <a:solidFill>
              <a:srgbClr val="002D2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Image 45">
            <a:extLst>
              <a:ext uri="{FF2B5EF4-FFF2-40B4-BE49-F238E27FC236}">
                <a16:creationId xmlns="" xmlns:a16="http://schemas.microsoft.com/office/drawing/2014/main" id="{3D6D5213-C5DE-4953-98A1-D00D078E51A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399" y="104512"/>
            <a:ext cx="2461754" cy="1042287"/>
          </a:xfrm>
          <a:prstGeom prst="rect">
            <a:avLst/>
          </a:prstGeom>
        </p:spPr>
      </p:pic>
      <p:sp>
        <p:nvSpPr>
          <p:cNvPr id="47" name="ZoneTexte 46">
            <a:extLst>
              <a:ext uri="{FF2B5EF4-FFF2-40B4-BE49-F238E27FC236}">
                <a16:creationId xmlns="" xmlns:a16="http://schemas.microsoft.com/office/drawing/2014/main" id="{492DB1D9-189A-4D4F-A211-D2749681FD06}"/>
              </a:ext>
            </a:extLst>
          </p:cNvPr>
          <p:cNvSpPr txBox="1"/>
          <p:nvPr/>
        </p:nvSpPr>
        <p:spPr>
          <a:xfrm>
            <a:off x="9367707" y="1355405"/>
            <a:ext cx="1156360" cy="415498"/>
          </a:xfrm>
          <a:prstGeom prst="rect">
            <a:avLst/>
          </a:prstGeom>
          <a:gradFill flip="none" rotWithShape="1">
            <a:gsLst>
              <a:gs pos="0">
                <a:srgbClr val="32A68C">
                  <a:tint val="66000"/>
                  <a:satMod val="160000"/>
                </a:srgbClr>
              </a:gs>
              <a:gs pos="50000">
                <a:srgbClr val="32A68C">
                  <a:tint val="44500"/>
                  <a:satMod val="160000"/>
                </a:srgbClr>
              </a:gs>
              <a:gs pos="100000">
                <a:srgbClr val="32A68C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fr-FR" sz="1050" i="1" dirty="0"/>
              <a:t>Date de mise à </a:t>
            </a:r>
            <a:r>
              <a:rPr lang="fr-FR" sz="1050" i="1" dirty="0" smtClean="0"/>
              <a:t>jour : </a:t>
            </a:r>
            <a:r>
              <a:rPr lang="fr-FR" sz="1050" i="1" dirty="0" smtClean="0"/>
              <a:t>07/11</a:t>
            </a:r>
            <a:r>
              <a:rPr lang="fr-FR" sz="1050" i="1" dirty="0" smtClean="0"/>
              <a:t>/</a:t>
            </a:r>
            <a:r>
              <a:rPr lang="fr-FR" sz="1050" i="1" dirty="0" smtClean="0"/>
              <a:t>2024</a:t>
            </a:r>
            <a:endParaRPr lang="fr-FR" sz="1050" i="1" dirty="0"/>
          </a:p>
        </p:txBody>
      </p:sp>
      <p:sp>
        <p:nvSpPr>
          <p:cNvPr id="38" name="Rectangle 37">
            <a:extLst>
              <a:ext uri="{FF2B5EF4-FFF2-40B4-BE49-F238E27FC236}">
                <a16:creationId xmlns="" xmlns:a16="http://schemas.microsoft.com/office/drawing/2014/main" id="{AB8A33D7-03F0-4296-90BC-6667A975A1D0}"/>
              </a:ext>
            </a:extLst>
          </p:cNvPr>
          <p:cNvSpPr/>
          <p:nvPr/>
        </p:nvSpPr>
        <p:spPr>
          <a:xfrm>
            <a:off x="6705293" y="3834234"/>
            <a:ext cx="1793450" cy="2939098"/>
          </a:xfrm>
          <a:prstGeom prst="rect">
            <a:avLst/>
          </a:prstGeom>
          <a:solidFill>
            <a:srgbClr val="32A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>
                <a:latin typeface="Marianne" panose="02000000000000000000" pitchFamily="50" charset="0"/>
              </a:rPr>
              <a:t>DELCOURT Laëtitia</a:t>
            </a:r>
          </a:p>
          <a:p>
            <a:pPr algn="ctr"/>
            <a:r>
              <a:rPr lang="fr-FR" sz="900" i="1" u="sng" dirty="0">
                <a:latin typeface="Marianne" panose="02000000000000000000" pitchFamily="50" charset="0"/>
              </a:rPr>
              <a:t>Responsable  Chimie Générale</a:t>
            </a:r>
          </a:p>
          <a:p>
            <a:pPr marL="171450" indent="-171450" algn="ctr">
              <a:buFontTx/>
              <a:buChar char="-"/>
            </a:pPr>
            <a:r>
              <a:rPr lang="fr-FR" sz="900" dirty="0">
                <a:latin typeface="Marianne" panose="02000000000000000000" pitchFamily="50" charset="0"/>
              </a:rPr>
              <a:t>SOLTANE Malika</a:t>
            </a:r>
          </a:p>
          <a:p>
            <a:pPr marL="171450" indent="-171450" algn="ctr">
              <a:buFontTx/>
              <a:buChar char="-"/>
            </a:pPr>
            <a:endParaRPr lang="fr-FR" sz="900" dirty="0">
              <a:latin typeface="Marianne" panose="02000000000000000000" pitchFamily="50" charset="0"/>
            </a:endParaRPr>
          </a:p>
          <a:p>
            <a:pPr algn="ctr"/>
            <a:r>
              <a:rPr lang="fr-FR" sz="900" dirty="0">
                <a:latin typeface="Marianne" panose="02000000000000000000" pitchFamily="50" charset="0"/>
              </a:rPr>
              <a:t>POULAIN Julien</a:t>
            </a:r>
          </a:p>
          <a:p>
            <a:pPr algn="ctr"/>
            <a:r>
              <a:rPr lang="fr-FR" sz="900" i="1" u="sng" dirty="0">
                <a:latin typeface="Marianne" panose="02000000000000000000" pitchFamily="50" charset="0"/>
              </a:rPr>
              <a:t>Responsable TP Chimie </a:t>
            </a:r>
            <a:r>
              <a:rPr lang="fr-FR" sz="900" i="1" u="sng" dirty="0" smtClean="0">
                <a:latin typeface="Marianne" panose="02000000000000000000" pitchFamily="50" charset="0"/>
              </a:rPr>
              <a:t>Inorganique</a:t>
            </a:r>
          </a:p>
          <a:p>
            <a:pPr algn="ctr"/>
            <a:endParaRPr lang="fr-FR" sz="900" i="1" u="sng" dirty="0">
              <a:latin typeface="Marianne" panose="02000000000000000000" pitchFamily="50" charset="0"/>
            </a:endParaRPr>
          </a:p>
          <a:p>
            <a:pPr algn="ctr"/>
            <a:r>
              <a:rPr lang="fr-FR" sz="900" i="1" u="sng" dirty="0" smtClean="0">
                <a:latin typeface="Marianne" panose="02000000000000000000" pitchFamily="50" charset="0"/>
              </a:rPr>
              <a:t>TANCREZ Margaux</a:t>
            </a:r>
          </a:p>
          <a:p>
            <a:pPr algn="ctr"/>
            <a:r>
              <a:rPr lang="fr-FR" sz="900" i="1" u="sng" dirty="0" smtClean="0">
                <a:latin typeface="Marianne" panose="02000000000000000000" pitchFamily="50" charset="0"/>
              </a:rPr>
              <a:t>Responsable TP Chimie de l’eau</a:t>
            </a:r>
            <a:endParaRPr lang="fr-FR" sz="900" dirty="0" smtClean="0">
              <a:latin typeface="Marianne" panose="02000000000000000000" pitchFamily="50" charset="0"/>
            </a:endParaRPr>
          </a:p>
          <a:p>
            <a:r>
              <a:rPr lang="fr-FR" sz="900" dirty="0">
                <a:latin typeface="Marianne" panose="02000000000000000000" pitchFamily="50" charset="0"/>
              </a:rPr>
              <a:t> </a:t>
            </a:r>
            <a:r>
              <a:rPr lang="fr-FR" sz="900" dirty="0" smtClean="0">
                <a:latin typeface="Marianne" panose="02000000000000000000" pitchFamily="50" charset="0"/>
              </a:rPr>
              <a:t>    </a:t>
            </a:r>
          </a:p>
          <a:p>
            <a:pPr algn="ctr"/>
            <a:r>
              <a:rPr lang="fr-FR" sz="900" dirty="0" smtClean="0">
                <a:latin typeface="Marianne" panose="02000000000000000000" pitchFamily="50" charset="0"/>
              </a:rPr>
              <a:t>QUEVA </a:t>
            </a:r>
            <a:r>
              <a:rPr lang="fr-FR" sz="900" dirty="0">
                <a:latin typeface="Marianne" panose="02000000000000000000" pitchFamily="50" charset="0"/>
              </a:rPr>
              <a:t>Julie</a:t>
            </a:r>
          </a:p>
          <a:p>
            <a:pPr algn="ctr"/>
            <a:r>
              <a:rPr lang="fr-FR" sz="900" i="1" u="sng" dirty="0">
                <a:latin typeface="Marianne" panose="02000000000000000000" pitchFamily="50" charset="0"/>
              </a:rPr>
              <a:t>Responsable TP Chimie </a:t>
            </a:r>
            <a:r>
              <a:rPr lang="fr-FR" sz="900" i="1" u="sng" dirty="0" smtClean="0">
                <a:latin typeface="Marianne" panose="02000000000000000000" pitchFamily="50" charset="0"/>
              </a:rPr>
              <a:t>Organique</a:t>
            </a:r>
          </a:p>
          <a:p>
            <a:r>
              <a:rPr lang="fr-FR" sz="900" dirty="0">
                <a:latin typeface="Marianne" panose="02000000000000000000" pitchFamily="50" charset="0"/>
              </a:rPr>
              <a:t> </a:t>
            </a:r>
            <a:r>
              <a:rPr lang="fr-FR" sz="900" dirty="0" smtClean="0">
                <a:latin typeface="Marianne" panose="02000000000000000000" pitchFamily="50" charset="0"/>
              </a:rPr>
              <a:t>       -    Olivier MIGNOTTE</a:t>
            </a:r>
            <a:endParaRPr lang="fr-FR" sz="900" dirty="0" smtClean="0">
              <a:latin typeface="Marianne" panose="02000000000000000000" pitchFamily="50" charset="0"/>
            </a:endParaRPr>
          </a:p>
          <a:p>
            <a:r>
              <a:rPr lang="fr-FR" sz="900" dirty="0">
                <a:latin typeface="Marianne" panose="02000000000000000000" pitchFamily="50" charset="0"/>
              </a:rPr>
              <a:t> </a:t>
            </a:r>
            <a:r>
              <a:rPr lang="fr-FR" sz="900" dirty="0" smtClean="0">
                <a:latin typeface="Marianne" panose="02000000000000000000" pitchFamily="50" charset="0"/>
              </a:rPr>
              <a:t>     </a:t>
            </a:r>
            <a:endParaRPr lang="fr-FR" sz="900" dirty="0">
              <a:latin typeface="Marianne" panose="02000000000000000000" pitchFamily="50" charset="0"/>
            </a:endParaRPr>
          </a:p>
          <a:p>
            <a:pPr algn="ctr"/>
            <a:r>
              <a:rPr lang="fr-FR" sz="900" dirty="0" smtClean="0">
                <a:latin typeface="Marianne" panose="02000000000000000000" pitchFamily="50" charset="0"/>
              </a:rPr>
              <a:t>ALSBERGUE </a:t>
            </a:r>
            <a:r>
              <a:rPr lang="fr-FR" sz="900" dirty="0">
                <a:latin typeface="Marianne" panose="02000000000000000000" pitchFamily="50" charset="0"/>
              </a:rPr>
              <a:t>Gilles</a:t>
            </a:r>
          </a:p>
          <a:p>
            <a:pPr algn="ctr"/>
            <a:r>
              <a:rPr lang="fr-FR" sz="900" i="1" u="sng" dirty="0">
                <a:latin typeface="Marianne" panose="02000000000000000000" pitchFamily="50" charset="0"/>
              </a:rPr>
              <a:t>Responsable TP CAPES/AGREG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="" xmlns:a16="http://schemas.microsoft.com/office/drawing/2014/main" id="{AC2BE5C7-9CB3-4725-90BE-1FE5A4B5BD31}"/>
              </a:ext>
            </a:extLst>
          </p:cNvPr>
          <p:cNvSpPr/>
          <p:nvPr/>
        </p:nvSpPr>
        <p:spPr>
          <a:xfrm>
            <a:off x="6671424" y="3626506"/>
            <a:ext cx="1793451" cy="210059"/>
          </a:xfrm>
          <a:prstGeom prst="rect">
            <a:avLst/>
          </a:prstGeom>
          <a:solidFill>
            <a:srgbClr val="002D2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Support TP</a:t>
            </a:r>
            <a:endParaRPr lang="fr-FR" sz="1200" dirty="0"/>
          </a:p>
        </p:txBody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AC2BE5C7-9CB3-4725-90BE-1FE5A4B5BD31}"/>
              </a:ext>
            </a:extLst>
          </p:cNvPr>
          <p:cNvSpPr/>
          <p:nvPr/>
        </p:nvSpPr>
        <p:spPr>
          <a:xfrm>
            <a:off x="9410391" y="3601106"/>
            <a:ext cx="1793451" cy="210059"/>
          </a:xfrm>
          <a:prstGeom prst="rect">
            <a:avLst/>
          </a:prstGeom>
          <a:solidFill>
            <a:srgbClr val="002D2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Support TP</a:t>
            </a:r>
            <a:endParaRPr lang="fr-FR" sz="1200" dirty="0"/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AB8A33D7-03F0-4296-90BC-6667A975A1D0}"/>
              </a:ext>
            </a:extLst>
          </p:cNvPr>
          <p:cNvSpPr/>
          <p:nvPr/>
        </p:nvSpPr>
        <p:spPr>
          <a:xfrm>
            <a:off x="9410393" y="3834235"/>
            <a:ext cx="1793450" cy="1753765"/>
          </a:xfrm>
          <a:prstGeom prst="rect">
            <a:avLst/>
          </a:prstGeom>
          <a:solidFill>
            <a:srgbClr val="32A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latin typeface="Marianne" panose="02000000000000000000" pitchFamily="50" charset="0"/>
              </a:rPr>
              <a:t>CLAEYS Sébastien</a:t>
            </a:r>
          </a:p>
          <a:p>
            <a:pPr algn="ctr"/>
            <a:r>
              <a:rPr lang="fr-FR" sz="900" i="1" u="sng" dirty="0" smtClean="0">
                <a:latin typeface="Marianne" panose="02000000000000000000" pitchFamily="50" charset="0"/>
              </a:rPr>
              <a:t>Responsable ATE</a:t>
            </a:r>
            <a:endParaRPr lang="fr-FR" sz="900" i="1" u="sng" dirty="0" smtClean="0">
              <a:latin typeface="Marianne" panose="02000000000000000000" pitchFamily="50" charset="0"/>
            </a:endParaRPr>
          </a:p>
          <a:p>
            <a:pPr algn="ctr"/>
            <a:endParaRPr lang="fr-FR" sz="900" i="1" u="sng" dirty="0">
              <a:latin typeface="Marianne" panose="02000000000000000000" pitchFamily="50" charset="0"/>
            </a:endParaRPr>
          </a:p>
          <a:p>
            <a:pPr algn="ctr"/>
            <a:r>
              <a:rPr lang="fr-FR" sz="900" dirty="0" smtClean="0">
                <a:latin typeface="Marianne" panose="02000000000000000000" pitchFamily="50" charset="0"/>
              </a:rPr>
              <a:t>STACHOWIAK Daniel</a:t>
            </a:r>
          </a:p>
          <a:p>
            <a:pPr algn="ctr"/>
            <a:r>
              <a:rPr lang="fr-FR" sz="900" i="1" u="sng" dirty="0" smtClean="0">
                <a:latin typeface="Marianne" panose="02000000000000000000" pitchFamily="50" charset="0"/>
              </a:rPr>
              <a:t>Informatique TP</a:t>
            </a:r>
          </a:p>
          <a:p>
            <a:pPr algn="ctr"/>
            <a:endParaRPr lang="fr-FR" sz="900" i="1" u="sng" dirty="0">
              <a:latin typeface="Marianne" panose="02000000000000000000" pitchFamily="50" charset="0"/>
            </a:endParaRPr>
          </a:p>
          <a:p>
            <a:pPr algn="ctr"/>
            <a:r>
              <a:rPr lang="fr-FR" sz="900" dirty="0" smtClean="0">
                <a:latin typeface="Marianne" panose="02000000000000000000" pitchFamily="50" charset="0"/>
              </a:rPr>
              <a:t>MIGNOTTE Olivier</a:t>
            </a:r>
          </a:p>
          <a:p>
            <a:pPr algn="ctr"/>
            <a:r>
              <a:rPr lang="fr-FR" sz="900" i="1" u="sng" dirty="0" smtClean="0">
                <a:latin typeface="Marianne" panose="02000000000000000000" pitchFamily="50" charset="0"/>
              </a:rPr>
              <a:t>Référent b</a:t>
            </a:r>
            <a:r>
              <a:rPr lang="fr-FR" sz="900" i="1" u="sng" dirty="0" smtClean="0">
                <a:latin typeface="Marianne" panose="02000000000000000000" pitchFamily="50" charset="0"/>
              </a:rPr>
              <a:t>âtiment C5  Responsable </a:t>
            </a:r>
            <a:r>
              <a:rPr lang="fr-FR" sz="900" i="1" u="sng" dirty="0" smtClean="0">
                <a:latin typeface="Marianne" panose="02000000000000000000" pitchFamily="50" charset="0"/>
              </a:rPr>
              <a:t>Hygiène</a:t>
            </a:r>
            <a:r>
              <a:rPr lang="fr-FR" sz="900" i="1" u="sng" dirty="0" smtClean="0">
                <a:latin typeface="Marianne" panose="02000000000000000000" pitchFamily="50" charset="0"/>
              </a:rPr>
              <a:t>/sécurité</a:t>
            </a:r>
          </a:p>
          <a:p>
            <a:pPr algn="ctr"/>
            <a:endParaRPr lang="fr-FR" sz="1050" dirty="0">
              <a:latin typeface="Marianne" panose="02000000000000000000" pitchFamily="50" charset="0"/>
            </a:endParaRPr>
          </a:p>
        </p:txBody>
      </p:sp>
      <p:cxnSp>
        <p:nvCxnSpPr>
          <p:cNvPr id="44" name="Connecteur droit avec flèche 43">
            <a:extLst>
              <a:ext uri="{FF2B5EF4-FFF2-40B4-BE49-F238E27FC236}">
                <a16:creationId xmlns="" xmlns:a16="http://schemas.microsoft.com/office/drawing/2014/main" id="{FD143AFE-AF12-4D11-9B44-B7E832FBE351}"/>
              </a:ext>
            </a:extLst>
          </p:cNvPr>
          <p:cNvCxnSpPr>
            <a:cxnSpLocks/>
          </p:cNvCxnSpPr>
          <p:nvPr/>
        </p:nvCxnSpPr>
        <p:spPr>
          <a:xfrm>
            <a:off x="2607027" y="3255378"/>
            <a:ext cx="706" cy="372588"/>
          </a:xfrm>
          <a:prstGeom prst="straightConnector1">
            <a:avLst/>
          </a:prstGeom>
          <a:ln>
            <a:solidFill>
              <a:srgbClr val="002D2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>
            <a:extLst>
              <a:ext uri="{FF2B5EF4-FFF2-40B4-BE49-F238E27FC236}">
                <a16:creationId xmlns:a16="http://schemas.microsoft.com/office/drawing/2014/main" xmlns="" id="{177EBC75-E707-4157-93E6-F00E70780D83}"/>
              </a:ext>
            </a:extLst>
          </p:cNvPr>
          <p:cNvCxnSpPr/>
          <p:nvPr/>
        </p:nvCxnSpPr>
        <p:spPr>
          <a:xfrm flipV="1">
            <a:off x="2607733" y="3213101"/>
            <a:ext cx="7717367" cy="29632"/>
          </a:xfrm>
          <a:prstGeom prst="line">
            <a:avLst/>
          </a:prstGeom>
          <a:ln>
            <a:solidFill>
              <a:srgbClr val="002D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>
            <a:extLst>
              <a:ext uri="{FF2B5EF4-FFF2-40B4-BE49-F238E27FC236}">
                <a16:creationId xmlns="" xmlns:a16="http://schemas.microsoft.com/office/drawing/2014/main" id="{FD143AFE-AF12-4D11-9B44-B7E832FBE351}"/>
              </a:ext>
            </a:extLst>
          </p:cNvPr>
          <p:cNvCxnSpPr>
            <a:cxnSpLocks/>
          </p:cNvCxnSpPr>
          <p:nvPr/>
        </p:nvCxnSpPr>
        <p:spPr>
          <a:xfrm>
            <a:off x="10311694" y="3208812"/>
            <a:ext cx="706" cy="372588"/>
          </a:xfrm>
          <a:prstGeom prst="straightConnector1">
            <a:avLst/>
          </a:prstGeom>
          <a:ln>
            <a:solidFill>
              <a:srgbClr val="002D2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>
            <a:extLst>
              <a:ext uri="{FF2B5EF4-FFF2-40B4-BE49-F238E27FC236}">
                <a16:creationId xmlns="" xmlns:a16="http://schemas.microsoft.com/office/drawing/2014/main" id="{FD143AFE-AF12-4D11-9B44-B7E832FBE351}"/>
              </a:ext>
            </a:extLst>
          </p:cNvPr>
          <p:cNvCxnSpPr>
            <a:cxnSpLocks/>
          </p:cNvCxnSpPr>
          <p:nvPr/>
        </p:nvCxnSpPr>
        <p:spPr>
          <a:xfrm>
            <a:off x="7593894" y="3242679"/>
            <a:ext cx="706" cy="372588"/>
          </a:xfrm>
          <a:prstGeom prst="straightConnector1">
            <a:avLst/>
          </a:prstGeom>
          <a:ln>
            <a:solidFill>
              <a:srgbClr val="002D2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="" xmlns:a16="http://schemas.microsoft.com/office/drawing/2014/main" id="{FD143AFE-AF12-4D11-9B44-B7E832FBE351}"/>
              </a:ext>
            </a:extLst>
          </p:cNvPr>
          <p:cNvCxnSpPr>
            <a:cxnSpLocks/>
          </p:cNvCxnSpPr>
          <p:nvPr/>
        </p:nvCxnSpPr>
        <p:spPr>
          <a:xfrm>
            <a:off x="5371394" y="3234212"/>
            <a:ext cx="706" cy="372588"/>
          </a:xfrm>
          <a:prstGeom prst="straightConnector1">
            <a:avLst/>
          </a:prstGeom>
          <a:ln>
            <a:solidFill>
              <a:srgbClr val="002D2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60054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1550</TotalTime>
  <Words>109</Words>
  <Application>Microsoft Macintosh PowerPoint</Application>
  <PresentationFormat>Personnalisé</PresentationFormat>
  <Paragraphs>45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Alain-beni Rubavu</dc:creator>
  <cp:lastModifiedBy>Liliane Masse</cp:lastModifiedBy>
  <cp:revision>47</cp:revision>
  <cp:lastPrinted>2024-11-07T07:16:30Z</cp:lastPrinted>
  <dcterms:created xsi:type="dcterms:W3CDTF">2022-02-02T16:10:47Z</dcterms:created>
  <dcterms:modified xsi:type="dcterms:W3CDTF">2024-11-07T07:19:06Z</dcterms:modified>
</cp:coreProperties>
</file>