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790238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9E0B1"/>
    <a:srgbClr val="63656A"/>
    <a:srgbClr val="32A68C"/>
    <a:srgbClr val="002D2D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>
        <p:scale>
          <a:sx n="300" d="100"/>
          <a:sy n="300" d="100"/>
        </p:scale>
        <p:origin x="9064" y="8920"/>
      </p:cViewPr>
      <p:guideLst>
        <p:guide orient="horz" pos="2160"/>
        <p:guide pos="33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A724733-0A58-473D-A28E-C9FC509DD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8780" y="1122363"/>
            <a:ext cx="809267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D0FDA41-D36F-4A16-830F-2C4D8FEDD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8780" y="3602038"/>
            <a:ext cx="80926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2AA59C2-48C4-49DE-8268-509E0DBA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12/11/24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6CFC0F3-0DA6-463E-A7B6-FF23EBBE3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BB1E51F-0D41-4C60-8C16-886672E88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1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47D766D-851B-4C66-897F-AF366BAE4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27DB39B5-6BA6-4A2D-AFEB-2A02AD22C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29A5EBE-803C-4174-BA7F-68429F1C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12/11/24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E4D3D9C-8F90-4775-9F5D-B2927BC6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DF1ACE5-D29C-4A3F-A38B-34C4B4BC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9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D337F93F-D8D7-4F3F-947D-2F437CDA6B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21764" y="365125"/>
            <a:ext cx="232664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FC0708E7-C27C-4CE6-ADD9-2F0CF59A89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1829" y="365125"/>
            <a:ext cx="6845057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634258D-C2BA-4200-B2C1-88EA2080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12/11/24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7ED47E1-D959-4489-B74B-586F8CB1E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F94765D-7F9A-40D9-9841-27BFAB63C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52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95B8041-EE1A-48FC-ACA2-9877CF68A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1EC74FE-4DA6-4218-AFC0-446522FF7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23977EC-6672-4065-ACCF-1EE3FE45B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12/11/24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6B73964-2B98-449B-9564-33AD3EAE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DFD7CD7-1C27-4D66-B423-241EB7E38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07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5122145-E549-41C6-891B-8CA049843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210" y="1709740"/>
            <a:ext cx="930658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1F17EF7-48E7-4452-B018-B3A5DC549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210" y="4589465"/>
            <a:ext cx="930658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7089B89-84E3-4437-A337-0F23C5876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12/11/24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532A55F-06F3-4295-AB05-2B83EEDA0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28F3E13-0CF8-4FFA-8C70-98AE35AE7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81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DA29307-9706-440B-B822-0D05F61B0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B169EE1-E7A8-43B2-A432-F041B32D55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1829" y="1825625"/>
            <a:ext cx="4585851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0FB5C1A4-FB5E-424A-ADCA-A7876431A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62559" y="1825625"/>
            <a:ext cx="4585851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6230D492-1143-4AB2-A2BB-E2D3E6D1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12/11/24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BCCCF07-CCE7-42DE-9FF2-8ABC83D98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EBE86F0-5DD9-44F3-AA92-A12E46AAF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75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88195CF-1CBB-4E6E-8F0E-F152D8F4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235" y="365127"/>
            <a:ext cx="930658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326A5D6-086F-4FFE-A280-C231DC498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3235" y="1681163"/>
            <a:ext cx="45647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F7E58B7-E522-4C5F-A6FA-333B5AE56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3235" y="2505075"/>
            <a:ext cx="4564776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8E81E72-1FA6-41E4-AADD-2A391CAE47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62558" y="1681163"/>
            <a:ext cx="458725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2E7140DD-DB45-4206-AA6E-B212246C30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62558" y="2505075"/>
            <a:ext cx="4587256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F201DD43-9770-4203-810E-EECED342C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12/11/24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CC09BA7E-35C5-4C29-B28B-8A620456F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623F59AA-B7A6-4D43-BFDC-D601446FA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65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E6D600B-04D2-4CFE-AB86-51265E08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77ECA81E-1D96-4F20-B330-5AEB268A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12/11/24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6BBF7DE-6942-4FD2-80F1-45D6E2D09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09D963DF-D7E0-4272-86D7-8D5E74DB6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63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DE44627B-5843-489C-8FA1-5A44DACE3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12/11/24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971DB713-9481-46CC-B7D2-F9C02812C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6428E44D-CFFA-41BE-9FB8-6FA224576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98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23EC052-57ED-4960-93B3-56A43289E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235" y="457200"/>
            <a:ext cx="348013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78B22D5-3AC3-4FB2-8D15-50016568F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257" y="987427"/>
            <a:ext cx="546255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BBE7E826-0A03-43CB-9709-8C98AF1CF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3235" y="2057400"/>
            <a:ext cx="348013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2303FA9E-0805-4A18-BF2F-E8FF06350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12/11/24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1BBC12D-3407-493E-8EB3-27A66B960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9E05D54C-C627-43FD-A90A-C5FC0865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368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10E0BB9-9493-4BB7-8A32-7935624A9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235" y="457200"/>
            <a:ext cx="348013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B19AAE5C-5610-45ED-92D0-E5C8AD344E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87257" y="987427"/>
            <a:ext cx="5462558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0E4D209-8092-4ECC-B0F2-CCE355E32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3235" y="2057400"/>
            <a:ext cx="348013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7EE598D-A69B-4691-B4D5-31189898F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12/11/24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F937801-3DB3-4503-9931-42974BF52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822DC07D-F4ED-40EC-8235-BB83CA1F8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266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F5E89368-815C-4772-A371-09EB5C7D5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829" y="365127"/>
            <a:ext cx="930658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9917291-59B6-4405-9202-D7449DFDE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829" y="1825625"/>
            <a:ext cx="930658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BD770F6-02D0-44AF-A0CE-9D0C1EF5E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1829" y="6356352"/>
            <a:ext cx="2427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C034D-8942-47C0-BE5F-3B86288CDC62}" type="datetimeFigureOut">
              <a:rPr lang="fr-FR" smtClean="0"/>
              <a:t>12/11/24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BE0C8A3-5655-4E9E-AA2C-EB4DA7387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74267" y="6356352"/>
            <a:ext cx="36417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A49C233-DAC1-4768-BB2A-C76DA5509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606" y="6356352"/>
            <a:ext cx="2427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93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175994F-9543-4E6C-8548-AEBF3A52692F}"/>
              </a:ext>
            </a:extLst>
          </p:cNvPr>
          <p:cNvSpPr/>
          <p:nvPr/>
        </p:nvSpPr>
        <p:spPr>
          <a:xfrm>
            <a:off x="5850350" y="284216"/>
            <a:ext cx="3848217" cy="520118"/>
          </a:xfrm>
          <a:prstGeom prst="rect">
            <a:avLst/>
          </a:prstGeom>
          <a:solidFill>
            <a:srgbClr val="002D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FST-Département Chimie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28DD2F3-6491-4D49-ABA2-2C438948046F}"/>
              </a:ext>
            </a:extLst>
          </p:cNvPr>
          <p:cNvSpPr/>
          <p:nvPr/>
        </p:nvSpPr>
        <p:spPr>
          <a:xfrm>
            <a:off x="3933275" y="156411"/>
            <a:ext cx="1536866" cy="604007"/>
          </a:xfrm>
          <a:prstGeom prst="rect">
            <a:avLst/>
          </a:prstGeom>
          <a:solidFill>
            <a:srgbClr val="63656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latin typeface="Marianne" panose="02000000000000000000" pitchFamily="50" charset="0"/>
              </a:rPr>
              <a:t>LEBRUN Stéphane</a:t>
            </a:r>
          </a:p>
          <a:p>
            <a:pPr algn="ctr"/>
            <a:r>
              <a:rPr lang="fr-FR" sz="1050" dirty="0" smtClean="0">
                <a:latin typeface="Marianne" panose="02000000000000000000" pitchFamily="50" charset="0"/>
              </a:rPr>
              <a:t>Directeur du département Chimie</a:t>
            </a:r>
            <a:endParaRPr lang="fr-FR" sz="1050" dirty="0">
              <a:latin typeface="Marianne" panose="02000000000000000000" pitchFamily="50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B65384A-0586-4316-87E9-2EDAAD896553}"/>
              </a:ext>
            </a:extLst>
          </p:cNvPr>
          <p:cNvSpPr/>
          <p:nvPr/>
        </p:nvSpPr>
        <p:spPr>
          <a:xfrm>
            <a:off x="3949233" y="1004467"/>
            <a:ext cx="1536866" cy="612669"/>
          </a:xfrm>
          <a:prstGeom prst="rect">
            <a:avLst/>
          </a:prstGeom>
          <a:solidFill>
            <a:srgbClr val="32A68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latin typeface="Marianne" panose="02000000000000000000" pitchFamily="50" charset="0"/>
              </a:rPr>
              <a:t>CAPRON Mickael</a:t>
            </a:r>
          </a:p>
          <a:p>
            <a:pPr algn="ctr"/>
            <a:r>
              <a:rPr lang="fr-FR" sz="1050" dirty="0" smtClean="0">
                <a:latin typeface="Marianne" panose="02000000000000000000" pitchFamily="50" charset="0"/>
              </a:rPr>
              <a:t>Directeur adjoint du département Chimie</a:t>
            </a:r>
            <a:endParaRPr lang="fr-FR" sz="1050" dirty="0">
              <a:latin typeface="Marianne" panose="02000000000000000000" pitchFamily="50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BB83371-55CC-403A-84E7-90FAD85C7926}"/>
              </a:ext>
            </a:extLst>
          </p:cNvPr>
          <p:cNvSpPr/>
          <p:nvPr/>
        </p:nvSpPr>
        <p:spPr>
          <a:xfrm>
            <a:off x="3437804" y="2022088"/>
            <a:ext cx="6722195" cy="213112"/>
          </a:xfrm>
          <a:prstGeom prst="rect">
            <a:avLst/>
          </a:prstGeom>
          <a:solidFill>
            <a:srgbClr val="002D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Marianne" panose="02000000000000000000" pitchFamily="50" charset="0"/>
                <a:cs typeface="Arial" panose="020B0604020202020204" pitchFamily="34" charset="0"/>
              </a:rPr>
              <a:t>Support à l’enseignement</a:t>
            </a:r>
            <a:endParaRPr lang="fr-FR" sz="1200" dirty="0"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C07BCE3-FA4E-4426-A438-B7CCD27ADA8E}"/>
              </a:ext>
            </a:extLst>
          </p:cNvPr>
          <p:cNvSpPr/>
          <p:nvPr/>
        </p:nvSpPr>
        <p:spPr>
          <a:xfrm>
            <a:off x="557553" y="2223831"/>
            <a:ext cx="2579347" cy="645952"/>
          </a:xfrm>
          <a:prstGeom prst="rect">
            <a:avLst/>
          </a:prstGeom>
          <a:solidFill>
            <a:srgbClr val="32A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latin typeface="Marianne" panose="02000000000000000000" pitchFamily="50" charset="0"/>
              </a:rPr>
              <a:t>MARET Michelle</a:t>
            </a:r>
          </a:p>
          <a:p>
            <a:pPr algn="ctr"/>
            <a:r>
              <a:rPr lang="fr-FR" sz="800" dirty="0" smtClean="0">
                <a:latin typeface="Marianne" panose="02000000000000000000" pitchFamily="50" charset="0"/>
              </a:rPr>
              <a:t>Assistante administrative et financière </a:t>
            </a:r>
            <a:endParaRPr lang="fr-FR" sz="800" dirty="0">
              <a:latin typeface="Marianne" panose="02000000000000000000" pitchFamily="50" charset="0"/>
            </a:endParaRPr>
          </a:p>
          <a:p>
            <a:pPr algn="ctr"/>
            <a:endParaRPr lang="fr-FR" sz="1100" dirty="0"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4373026E-C173-4543-BAA0-BEAC1E8BB656}"/>
              </a:ext>
            </a:extLst>
          </p:cNvPr>
          <p:cNvSpPr/>
          <p:nvPr/>
        </p:nvSpPr>
        <p:spPr>
          <a:xfrm>
            <a:off x="539309" y="2022793"/>
            <a:ext cx="2614524" cy="205530"/>
          </a:xfrm>
          <a:prstGeom prst="rect">
            <a:avLst/>
          </a:prstGeom>
          <a:solidFill>
            <a:srgbClr val="002D2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cs typeface="Arial" panose="020B0604020202020204" pitchFamily="34" charset="0"/>
              </a:rPr>
              <a:t>Support Administratif et Financier</a:t>
            </a:r>
            <a:endParaRPr lang="fr-FR" sz="1200" dirty="0"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26BA4ACF-C759-4939-AE84-8CC1DBBECE39}"/>
              </a:ext>
            </a:extLst>
          </p:cNvPr>
          <p:cNvSpPr/>
          <p:nvPr/>
        </p:nvSpPr>
        <p:spPr>
          <a:xfrm>
            <a:off x="3441142" y="2232825"/>
            <a:ext cx="2176758" cy="4532042"/>
          </a:xfrm>
          <a:prstGeom prst="rect">
            <a:avLst/>
          </a:prstGeom>
          <a:solidFill>
            <a:srgbClr val="32A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700" b="1" u="sng" dirty="0" smtClean="0">
                <a:latin typeface="Marianne" panose="02000000000000000000" pitchFamily="50" charset="0"/>
              </a:rPr>
              <a:t>Responsable de la Licence mention Chimie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Jean-Philippe DACQUIN</a:t>
            </a: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Directeurs des études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Mention Licence PRO PCDD</a:t>
            </a:r>
          </a:p>
          <a:p>
            <a:r>
              <a:rPr lang="fr-FR" sz="700" i="1" dirty="0">
                <a:latin typeface="Marianne" panose="02000000000000000000" pitchFamily="50" charset="0"/>
              </a:rPr>
              <a:t> </a:t>
            </a:r>
            <a:r>
              <a:rPr lang="fr-FR" sz="700" i="1" dirty="0" smtClean="0">
                <a:latin typeface="Marianne" panose="02000000000000000000" pitchFamily="50" charset="0"/>
              </a:rPr>
              <a:t>       </a:t>
            </a:r>
            <a:r>
              <a:rPr lang="fr-FR" sz="700" dirty="0" smtClean="0">
                <a:latin typeface="Marianne" panose="02000000000000000000" pitchFamily="50" charset="0"/>
              </a:rPr>
              <a:t>- </a:t>
            </a:r>
            <a:r>
              <a:rPr lang="fr-FR" sz="700" dirty="0" err="1" smtClean="0">
                <a:latin typeface="Marianne" panose="02000000000000000000" pitchFamily="50" charset="0"/>
              </a:rPr>
              <a:t>Loic</a:t>
            </a:r>
            <a:r>
              <a:rPr lang="fr-FR" sz="700" dirty="0" smtClean="0">
                <a:latin typeface="Marianne" panose="02000000000000000000" pitchFamily="50" charset="0"/>
              </a:rPr>
              <a:t> LECLERCQ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      - Cédric ZOBRIST</a:t>
            </a: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Directeurs </a:t>
            </a:r>
            <a:r>
              <a:rPr lang="fr-FR" sz="700" i="1" u="sng" dirty="0">
                <a:latin typeface="Marianne" panose="02000000000000000000" pitchFamily="50" charset="0"/>
              </a:rPr>
              <a:t>des </a:t>
            </a:r>
            <a:r>
              <a:rPr lang="fr-FR" sz="700" i="1" u="sng" dirty="0" smtClean="0">
                <a:latin typeface="Marianne" panose="02000000000000000000" pitchFamily="50" charset="0"/>
              </a:rPr>
              <a:t>études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Parcours Licence 2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Aurélien MONCOMBLE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Parcours Licence 3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Jean-Sébastien GIRARDON</a:t>
            </a:r>
          </a:p>
          <a:p>
            <a:endParaRPr lang="fr-FR" sz="700" dirty="0" smtClean="0">
              <a:latin typeface="Marianne" panose="02000000000000000000" pitchFamily="50" charset="0"/>
            </a:endParaRPr>
          </a:p>
          <a:p>
            <a:r>
              <a:rPr lang="fr-FR" sz="700" b="1" u="sng" dirty="0">
                <a:latin typeface="Marianne" panose="02000000000000000000" pitchFamily="50" charset="0"/>
              </a:rPr>
              <a:t>Responsable </a:t>
            </a:r>
            <a:r>
              <a:rPr lang="fr-FR" sz="700" b="1" u="sng" dirty="0" smtClean="0">
                <a:latin typeface="Marianne" panose="02000000000000000000" pitchFamily="50" charset="0"/>
              </a:rPr>
              <a:t>du Master </a:t>
            </a:r>
            <a:r>
              <a:rPr lang="fr-FR" sz="700" b="1" u="sng" dirty="0">
                <a:latin typeface="Marianne" panose="02000000000000000000" pitchFamily="50" charset="0"/>
              </a:rPr>
              <a:t>mention </a:t>
            </a:r>
            <a:r>
              <a:rPr lang="fr-FR" sz="700" b="1" u="sng" dirty="0" smtClean="0">
                <a:latin typeface="Marianne" panose="02000000000000000000" pitchFamily="50" charset="0"/>
              </a:rPr>
              <a:t>Chimie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Alain MOISSETTE</a:t>
            </a: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Directeurs(</a:t>
            </a:r>
            <a:r>
              <a:rPr lang="fr-FR" sz="700" i="1" u="sng" dirty="0" err="1" smtClean="0">
                <a:latin typeface="Marianne" panose="02000000000000000000" pitchFamily="50" charset="0"/>
              </a:rPr>
              <a:t>trices</a:t>
            </a:r>
            <a:r>
              <a:rPr lang="fr-FR" sz="700" i="1" u="sng" dirty="0" smtClean="0">
                <a:latin typeface="Marianne" panose="02000000000000000000" pitchFamily="50" charset="0"/>
              </a:rPr>
              <a:t>) des </a:t>
            </a:r>
            <a:r>
              <a:rPr lang="fr-FR" sz="700" i="1" u="sng" dirty="0" smtClean="0">
                <a:latin typeface="Marianne" panose="02000000000000000000" pitchFamily="50" charset="0"/>
              </a:rPr>
              <a:t>études M1</a:t>
            </a:r>
            <a:endParaRPr lang="fr-FR" sz="700" i="1" u="sng" dirty="0" smtClean="0">
              <a:latin typeface="Marianne" panose="02000000000000000000" pitchFamily="50" charset="0"/>
            </a:endParaRP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Natacha HENRY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Grégory TRICOT</a:t>
            </a: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Responsable de parcours </a:t>
            </a:r>
            <a:r>
              <a:rPr lang="fr-FR" sz="700" i="1" u="sng" dirty="0" smtClean="0">
                <a:latin typeface="Marianne" panose="02000000000000000000" pitchFamily="50" charset="0"/>
              </a:rPr>
              <a:t>M2</a:t>
            </a:r>
            <a:endParaRPr lang="fr-FR" sz="700" i="1" u="sng" dirty="0" smtClean="0">
              <a:latin typeface="Marianne" panose="02000000000000000000" pitchFamily="50" charset="0"/>
            </a:endParaRP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Mickaël CAPRON (BIOREF)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Véronique RATAJ (CIF)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Nicolas TABARY (IPME spécialité ISP)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François MEAR (IPME spécialité MIAE)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Mathilde CASETTA (PID spécialité MOPI)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Marcia ARAQUE Marin (PID spécialité CP)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Stéphane </a:t>
            </a:r>
            <a:r>
              <a:rPr lang="fr-FR" sz="700" dirty="0" smtClean="0">
                <a:latin typeface="Marianne" panose="02000000000000000000" pitchFamily="50" charset="0"/>
              </a:rPr>
              <a:t>ALOISE-Eric </a:t>
            </a:r>
            <a:r>
              <a:rPr lang="fr-FR" sz="700" dirty="0" smtClean="0">
                <a:latin typeface="Marianne" panose="02000000000000000000" pitchFamily="50" charset="0"/>
              </a:rPr>
              <a:t>MARCEAU (IRACM)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</a:t>
            </a:r>
          </a:p>
          <a:p>
            <a:r>
              <a:rPr lang="fr-FR" sz="700" b="1" u="sng" dirty="0">
                <a:latin typeface="Marianne" panose="02000000000000000000" pitchFamily="50" charset="0"/>
              </a:rPr>
              <a:t>Responsable du Master mention </a:t>
            </a:r>
            <a:r>
              <a:rPr lang="fr-FR" sz="700" b="1" u="sng" dirty="0" smtClean="0">
                <a:latin typeface="Marianne" panose="02000000000000000000" pitchFamily="50" charset="0"/>
              </a:rPr>
              <a:t>Sciences de l’eau</a:t>
            </a:r>
            <a:endParaRPr lang="fr-FR" sz="700" dirty="0" smtClean="0">
              <a:latin typeface="Marianne" panose="02000000000000000000" pitchFamily="50" charset="0"/>
            </a:endParaRPr>
          </a:p>
          <a:p>
            <a:r>
              <a:rPr lang="fr-FR" sz="700" dirty="0" smtClean="0">
                <a:latin typeface="Marianne" panose="02000000000000000000" pitchFamily="50" charset="0"/>
              </a:rPr>
              <a:t>        - </a:t>
            </a:r>
            <a:r>
              <a:rPr lang="fr-FR" sz="700" dirty="0" err="1" smtClean="0">
                <a:latin typeface="Marianne" panose="02000000000000000000" pitchFamily="50" charset="0"/>
              </a:rPr>
              <a:t>Baghdad</a:t>
            </a:r>
            <a:r>
              <a:rPr lang="fr-FR" sz="700" dirty="0" smtClean="0">
                <a:latin typeface="Marianne" panose="02000000000000000000" pitchFamily="50" charset="0"/>
              </a:rPr>
              <a:t> OUDDANE</a:t>
            </a: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Directrice </a:t>
            </a:r>
            <a:r>
              <a:rPr lang="fr-FR" sz="700" i="1" u="sng" dirty="0">
                <a:latin typeface="Marianne" panose="02000000000000000000" pitchFamily="50" charset="0"/>
              </a:rPr>
              <a:t>des </a:t>
            </a:r>
            <a:r>
              <a:rPr lang="fr-FR" sz="700" i="1" u="sng" dirty="0" smtClean="0">
                <a:latin typeface="Marianne" panose="02000000000000000000" pitchFamily="50" charset="0"/>
              </a:rPr>
              <a:t>études Master 1 Traitement des eaux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</a:t>
            </a:r>
            <a:r>
              <a:rPr lang="fr-FR" sz="700" dirty="0" err="1" smtClean="0">
                <a:latin typeface="Marianne" panose="02000000000000000000" pitchFamily="50" charset="0"/>
              </a:rPr>
              <a:t>Sopheak</a:t>
            </a:r>
            <a:r>
              <a:rPr lang="fr-FR" sz="700" dirty="0" smtClean="0">
                <a:latin typeface="Marianne" panose="02000000000000000000" pitchFamily="50" charset="0"/>
              </a:rPr>
              <a:t> NET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Responsable du parcours M2 Traitement des eaux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      - </a:t>
            </a:r>
            <a:r>
              <a:rPr lang="fr-FR" sz="700" dirty="0" err="1" smtClean="0">
                <a:latin typeface="Marianne" panose="02000000000000000000" pitchFamily="50" charset="0"/>
              </a:rPr>
              <a:t>Baghdad</a:t>
            </a:r>
            <a:r>
              <a:rPr lang="fr-FR" sz="700" dirty="0" smtClean="0">
                <a:latin typeface="Marianne" panose="02000000000000000000" pitchFamily="50" charset="0"/>
              </a:rPr>
              <a:t> OUDDANE</a:t>
            </a:r>
          </a:p>
          <a:p>
            <a:r>
              <a:rPr lang="fr-FR" sz="700" b="1" u="sng" dirty="0">
                <a:latin typeface="Marianne" panose="02000000000000000000" pitchFamily="50" charset="0"/>
              </a:rPr>
              <a:t>Responsable du Master mention </a:t>
            </a:r>
            <a:r>
              <a:rPr lang="fr-FR" sz="700" b="1" u="sng" dirty="0" smtClean="0">
                <a:latin typeface="Marianne" panose="02000000000000000000" pitchFamily="50" charset="0"/>
              </a:rPr>
              <a:t>PAC</a:t>
            </a:r>
            <a:endParaRPr lang="fr-FR" sz="700" b="1" u="sng" dirty="0" smtClean="0">
              <a:latin typeface="Marianne" panose="02000000000000000000" pitchFamily="50" charset="0"/>
            </a:endParaRP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Sylvain CRISTOL</a:t>
            </a: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Directeur des études </a:t>
            </a:r>
            <a:r>
              <a:rPr lang="fr-FR" sz="700" i="1" u="sng" dirty="0" smtClean="0">
                <a:latin typeface="Marianne" panose="02000000000000000000" pitchFamily="50" charset="0"/>
              </a:rPr>
              <a:t>parcours ASC </a:t>
            </a:r>
            <a:r>
              <a:rPr lang="fr-FR" sz="700" i="1" u="sng" dirty="0" smtClean="0">
                <a:latin typeface="Marianne" panose="02000000000000000000" pitchFamily="50" charset="0"/>
              </a:rPr>
              <a:t>1</a:t>
            </a:r>
            <a:r>
              <a:rPr lang="fr-FR" sz="700" i="1" u="sng" baseline="30000" dirty="0" smtClean="0">
                <a:latin typeface="Marianne" panose="02000000000000000000" pitchFamily="50" charset="0"/>
              </a:rPr>
              <a:t>ère</a:t>
            </a:r>
            <a:r>
              <a:rPr lang="fr-FR" sz="700" i="1" u="sng" dirty="0" smtClean="0">
                <a:latin typeface="Marianne" panose="02000000000000000000" pitchFamily="50" charset="0"/>
              </a:rPr>
              <a:t> Année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- Cédric LION</a:t>
            </a: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Directeur des études </a:t>
            </a:r>
            <a:r>
              <a:rPr lang="fr-FR" sz="700" i="1" u="sng" dirty="0" err="1" smtClean="0">
                <a:latin typeface="Marianne" panose="02000000000000000000" pitchFamily="50" charset="0"/>
              </a:rPr>
              <a:t>parcours</a:t>
            </a:r>
            <a:r>
              <a:rPr lang="fr-FR" sz="700" i="1" u="sng" dirty="0" err="1" smtClean="0">
                <a:latin typeface="Marianne" panose="02000000000000000000" pitchFamily="50" charset="0"/>
              </a:rPr>
              <a:t>AS</a:t>
            </a:r>
            <a:r>
              <a:rPr lang="fr-FR" sz="700" i="1" u="sng" dirty="0" smtClean="0">
                <a:latin typeface="Marianne" panose="02000000000000000000" pitchFamily="50" charset="0"/>
              </a:rPr>
              <a:t> </a:t>
            </a:r>
            <a:r>
              <a:rPr lang="fr-FR" sz="700" i="1" u="sng" dirty="0" smtClean="0">
                <a:latin typeface="Marianne" panose="02000000000000000000" pitchFamily="50" charset="0"/>
              </a:rPr>
              <a:t>2</a:t>
            </a:r>
            <a:r>
              <a:rPr lang="fr-FR" sz="700" i="1" u="sng" baseline="30000" dirty="0" smtClean="0">
                <a:latin typeface="Marianne" panose="02000000000000000000" pitchFamily="50" charset="0"/>
              </a:rPr>
              <a:t>ème</a:t>
            </a:r>
            <a:r>
              <a:rPr lang="fr-FR" sz="700" i="1" u="sng" dirty="0" smtClean="0">
                <a:latin typeface="Marianne" panose="02000000000000000000" pitchFamily="50" charset="0"/>
              </a:rPr>
              <a:t> Année 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      - Florent LOUIS</a:t>
            </a:r>
            <a:endParaRPr lang="fr-FR" sz="700" i="1" u="sng" dirty="0" smtClean="0">
              <a:latin typeface="Marianne" panose="02000000000000000000" pitchFamily="50" charset="0"/>
            </a:endParaRPr>
          </a:p>
          <a:p>
            <a:r>
              <a:rPr lang="fr-FR" sz="700" dirty="0" smtClean="0">
                <a:latin typeface="Marianne" panose="02000000000000000000" pitchFamily="50" charset="0"/>
              </a:rPr>
              <a:t>         </a:t>
            </a:r>
            <a:endParaRPr lang="fr-FR" sz="700" dirty="0">
              <a:latin typeface="Marianne" panose="02000000000000000000" pitchFamily="50" charset="0"/>
            </a:endParaRPr>
          </a:p>
          <a:p>
            <a:endParaRPr lang="fr-FR" sz="700" dirty="0">
              <a:latin typeface="Marianne" panose="02000000000000000000" pitchFamily="50" charset="0"/>
            </a:endParaRPr>
          </a:p>
          <a:p>
            <a:endParaRPr lang="fr-FR" sz="700" dirty="0">
              <a:latin typeface="Marianne" panose="02000000000000000000" pitchFamily="50" charset="0"/>
            </a:endParaRPr>
          </a:p>
          <a:p>
            <a:endParaRPr lang="fr-FR" sz="700" dirty="0">
              <a:latin typeface="Marianne" panose="02000000000000000000" pitchFamily="50" charset="0"/>
            </a:endParaRPr>
          </a:p>
          <a:p>
            <a:r>
              <a:rPr lang="fr-FR" sz="800" b="1" u="sng" dirty="0" smtClean="0">
                <a:latin typeface="Marianne" panose="02000000000000000000" pitchFamily="50" charset="0"/>
              </a:rPr>
              <a:t>          </a:t>
            </a:r>
            <a:endParaRPr lang="fr-FR" sz="800" b="1" u="sng" dirty="0">
              <a:latin typeface="Marianne" panose="02000000000000000000" pitchFamily="50" charset="0"/>
            </a:endParaRPr>
          </a:p>
          <a:p>
            <a:endParaRPr lang="fr-FR" sz="800" dirty="0" smtClean="0">
              <a:latin typeface="Marianne" panose="02000000000000000000" pitchFamily="50" charset="0"/>
            </a:endParaRPr>
          </a:p>
          <a:p>
            <a:r>
              <a:rPr lang="fr-FR" sz="800" dirty="0">
                <a:latin typeface="Marianne" panose="02000000000000000000" pitchFamily="50" charset="0"/>
              </a:rPr>
              <a:t> </a:t>
            </a:r>
            <a:r>
              <a:rPr lang="fr-FR" sz="800" dirty="0" smtClean="0">
                <a:latin typeface="Marianne" panose="02000000000000000000" pitchFamily="50" charset="0"/>
              </a:rPr>
              <a:t>          </a:t>
            </a:r>
            <a:endParaRPr lang="fr-FR" sz="800" dirty="0">
              <a:latin typeface="Marianne" panose="02000000000000000000" pitchFamily="50" charset="0"/>
            </a:endParaRPr>
          </a:p>
          <a:p>
            <a:endParaRPr lang="fr-FR" sz="800" dirty="0" smtClean="0">
              <a:latin typeface="Marianne" panose="02000000000000000000" pitchFamily="50" charset="0"/>
            </a:endParaRPr>
          </a:p>
          <a:p>
            <a:endParaRPr lang="fr-FR" sz="800" i="1" dirty="0">
              <a:latin typeface="Marianne" panose="02000000000000000000" pitchFamily="50" charset="0"/>
            </a:endParaRPr>
          </a:p>
          <a:p>
            <a:endParaRPr lang="fr-FR" sz="800" i="1" dirty="0" smtClean="0">
              <a:latin typeface="Marianne" panose="02000000000000000000" pitchFamily="50" charset="0"/>
            </a:endParaRPr>
          </a:p>
          <a:p>
            <a:endParaRPr lang="fr-FR" sz="800" i="1" dirty="0" smtClean="0">
              <a:latin typeface="Marianne" panose="02000000000000000000" pitchFamily="50" charset="0"/>
            </a:endParaRPr>
          </a:p>
          <a:p>
            <a:endParaRPr lang="fr-FR" sz="800" dirty="0">
              <a:latin typeface="Marianne" panose="02000000000000000000" pitchFamily="50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AB8A33D7-03F0-4296-90BC-6667A975A1D0}"/>
              </a:ext>
            </a:extLst>
          </p:cNvPr>
          <p:cNvSpPr/>
          <p:nvPr/>
        </p:nvSpPr>
        <p:spPr>
          <a:xfrm>
            <a:off x="8077796" y="2256367"/>
            <a:ext cx="2075289" cy="4360333"/>
          </a:xfrm>
          <a:prstGeom prst="rect">
            <a:avLst/>
          </a:prstGeom>
          <a:solidFill>
            <a:srgbClr val="32A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00" b="1" u="sng" dirty="0" smtClean="0">
              <a:latin typeface="Marianne" panose="02000000000000000000" pitchFamily="50" charset="0"/>
            </a:endParaRPr>
          </a:p>
          <a:p>
            <a:pPr algn="ctr"/>
            <a:endParaRPr lang="fr-FR" sz="700" b="1" u="sng" dirty="0">
              <a:latin typeface="Marianne" panose="02000000000000000000" pitchFamily="50" charset="0"/>
            </a:endParaRPr>
          </a:p>
          <a:p>
            <a:pPr algn="ctr"/>
            <a:endParaRPr lang="fr-FR" sz="700" b="1" u="sng" dirty="0" smtClean="0">
              <a:latin typeface="Marianne" panose="02000000000000000000" pitchFamily="50" charset="0"/>
            </a:endParaRPr>
          </a:p>
          <a:p>
            <a:pPr algn="ctr"/>
            <a:endParaRPr lang="fr-FR" sz="700" b="1" u="sng" dirty="0" smtClean="0">
              <a:latin typeface="Marianne" panose="02000000000000000000" pitchFamily="50" charset="0"/>
            </a:endParaRPr>
          </a:p>
          <a:p>
            <a:pPr algn="ctr"/>
            <a:endParaRPr lang="fr-FR" sz="700" b="1" u="sng" dirty="0">
              <a:latin typeface="Marianne" panose="02000000000000000000" pitchFamily="50" charset="0"/>
            </a:endParaRPr>
          </a:p>
          <a:p>
            <a:pPr algn="ctr"/>
            <a:r>
              <a:rPr lang="fr-FR" sz="700" b="1" u="sng" dirty="0" smtClean="0">
                <a:latin typeface="Marianne" panose="02000000000000000000" pitchFamily="50" charset="0"/>
              </a:rPr>
              <a:t>Travaux </a:t>
            </a:r>
            <a:r>
              <a:rPr lang="fr-FR" sz="700" b="1" u="sng" dirty="0" smtClean="0">
                <a:latin typeface="Marianne" panose="02000000000000000000" pitchFamily="50" charset="0"/>
              </a:rPr>
              <a:t>Pratiques</a:t>
            </a:r>
          </a:p>
          <a:p>
            <a:r>
              <a:rPr lang="fr-FR" sz="700" b="1" i="1" u="sng" dirty="0" smtClean="0">
                <a:latin typeface="Marianne" panose="02000000000000000000" pitchFamily="50" charset="0"/>
              </a:rPr>
              <a:t>Coordinateurs TP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        - </a:t>
            </a:r>
            <a:r>
              <a:rPr lang="fr-FR" sz="700" dirty="0" err="1" smtClean="0">
                <a:latin typeface="Marianne" panose="02000000000000000000" pitchFamily="50" charset="0"/>
              </a:rPr>
              <a:t>Annaig</a:t>
            </a:r>
            <a:r>
              <a:rPr lang="fr-FR" sz="700" dirty="0" smtClean="0">
                <a:latin typeface="Marianne" panose="02000000000000000000" pitchFamily="50" charset="0"/>
              </a:rPr>
              <a:t> LE PERSON (TP Spectroscopie)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</a:t>
            </a:r>
            <a:r>
              <a:rPr lang="fr-FR" sz="700" dirty="0" smtClean="0">
                <a:latin typeface="Marianne" panose="02000000000000000000" pitchFamily="50" charset="0"/>
              </a:rPr>
              <a:t>       </a:t>
            </a:r>
            <a:endParaRPr lang="fr-FR" sz="700" dirty="0" smtClean="0">
              <a:latin typeface="Marianne" panose="02000000000000000000" pitchFamily="50" charset="0"/>
            </a:endParaRPr>
          </a:p>
          <a:p>
            <a:r>
              <a:rPr lang="fr-FR" sz="700" b="1" i="1" u="sng" dirty="0" smtClean="0">
                <a:latin typeface="Marianne" panose="02000000000000000000" pitchFamily="50" charset="0"/>
              </a:rPr>
              <a:t>Responsable équipement pédagogique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        - </a:t>
            </a:r>
            <a:r>
              <a:rPr lang="fr-FR" sz="700" dirty="0" err="1" smtClean="0">
                <a:latin typeface="Marianne" panose="02000000000000000000" pitchFamily="50" charset="0"/>
              </a:rPr>
              <a:t>Abdenacer</a:t>
            </a:r>
            <a:r>
              <a:rPr lang="fr-FR" sz="700" dirty="0" smtClean="0">
                <a:latin typeface="Marianne" panose="02000000000000000000" pitchFamily="50" charset="0"/>
              </a:rPr>
              <a:t> IDRISSI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</a:t>
            </a:r>
            <a:r>
              <a:rPr lang="fr-FR" sz="700" b="1" dirty="0" smtClean="0">
                <a:latin typeface="Marianne" panose="02000000000000000000" pitchFamily="50" charset="0"/>
              </a:rPr>
              <a:t>      </a:t>
            </a:r>
          </a:p>
          <a:p>
            <a:r>
              <a:rPr lang="fr-FR" sz="700" b="1" i="1" dirty="0" smtClean="0">
                <a:latin typeface="Marianne" panose="02000000000000000000" pitchFamily="50" charset="0"/>
              </a:rPr>
              <a:t>Personnels ITRF – TP</a:t>
            </a:r>
          </a:p>
          <a:p>
            <a:endParaRPr lang="fr-FR" sz="700" i="1" dirty="0" smtClean="0">
              <a:latin typeface="Marianne" panose="02000000000000000000" pitchFamily="50" charset="0"/>
            </a:endParaRP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Chimie Générale 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        - Laetitia DELCOURT (responsable du service)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        - Malika SOLTANE</a:t>
            </a:r>
          </a:p>
          <a:p>
            <a:endParaRPr lang="fr-FR" sz="700" dirty="0" smtClean="0">
              <a:latin typeface="Marianne" panose="02000000000000000000" pitchFamily="50" charset="0"/>
            </a:endParaRP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Chimie Inorganique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        - Julien POULAIN (responsable du service</a:t>
            </a:r>
            <a:r>
              <a:rPr lang="fr-FR" sz="700" dirty="0" smtClean="0">
                <a:latin typeface="Marianne" panose="02000000000000000000" pitchFamily="50" charset="0"/>
              </a:rPr>
              <a:t>)</a:t>
            </a:r>
          </a:p>
          <a:p>
            <a:endParaRPr lang="fr-FR" sz="700" dirty="0" smtClean="0">
              <a:latin typeface="Marianne" panose="02000000000000000000" pitchFamily="50" charset="0"/>
            </a:endParaRP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Chimie de l’eau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        - Margaux TANCRET (responsable du service)</a:t>
            </a:r>
            <a:endParaRPr lang="fr-FR" sz="700" dirty="0" smtClean="0">
              <a:latin typeface="Marianne" panose="02000000000000000000" pitchFamily="50" charset="0"/>
            </a:endParaRP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</a:t>
            </a: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Chimie Organique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        - Julie QUEVA (responsable du service)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        </a:t>
            </a:r>
            <a:r>
              <a:rPr lang="fr-FR" sz="700" dirty="0" smtClean="0">
                <a:latin typeface="Marianne" panose="02000000000000000000" pitchFamily="50" charset="0"/>
              </a:rPr>
              <a:t>- Olivier MIGNOTTE 	</a:t>
            </a:r>
            <a:endParaRPr lang="fr-FR" sz="700" dirty="0" smtClean="0">
              <a:latin typeface="Marianne" panose="02000000000000000000" pitchFamily="50" charset="0"/>
            </a:endParaRP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Chimie CAPES/AGREG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        - Gilles ALSBERGUE </a:t>
            </a:r>
            <a:r>
              <a:rPr lang="fr-FR" sz="700" dirty="0" smtClean="0">
                <a:latin typeface="Marianne" panose="02000000000000000000" pitchFamily="50" charset="0"/>
              </a:rPr>
              <a:t>(responsable du service)</a:t>
            </a:r>
            <a:endParaRPr lang="fr-FR" sz="700" dirty="0" smtClean="0">
              <a:latin typeface="Marianne" panose="02000000000000000000" pitchFamily="50" charset="0"/>
            </a:endParaRPr>
          </a:p>
          <a:p>
            <a:endParaRPr lang="fr-FR" sz="700" dirty="0" smtClean="0">
              <a:latin typeface="Marianne" panose="02000000000000000000" pitchFamily="50" charset="0"/>
            </a:endParaRP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ATE</a:t>
            </a:r>
          </a:p>
          <a:p>
            <a:r>
              <a:rPr lang="fr-FR" sz="700" dirty="0" smtClean="0">
                <a:latin typeface="Marianne" panose="02000000000000000000" pitchFamily="50" charset="0"/>
              </a:rPr>
              <a:t>          - Sébastien </a:t>
            </a:r>
            <a:r>
              <a:rPr lang="fr-FR" sz="700" dirty="0" smtClean="0">
                <a:latin typeface="Marianne" panose="02000000000000000000" pitchFamily="50" charset="0"/>
              </a:rPr>
              <a:t>CLAEYS (responsable du service)</a:t>
            </a:r>
            <a:endParaRPr lang="fr-FR" sz="700" dirty="0" smtClean="0">
              <a:latin typeface="Marianne" panose="02000000000000000000" pitchFamily="50" charset="0"/>
            </a:endParaRPr>
          </a:p>
          <a:p>
            <a:endParaRPr lang="fr-FR" sz="700" dirty="0" smtClean="0">
              <a:latin typeface="Marianne" panose="02000000000000000000" pitchFamily="50" charset="0"/>
            </a:endParaRP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Référent b</a:t>
            </a:r>
            <a:r>
              <a:rPr lang="fr-FR" sz="700" i="1" u="sng" dirty="0" smtClean="0">
                <a:latin typeface="Marianne" panose="02000000000000000000" pitchFamily="50" charset="0"/>
              </a:rPr>
              <a:t>âtiment C5 - </a:t>
            </a:r>
            <a:r>
              <a:rPr lang="fr-FR" sz="700" i="1" u="sng" dirty="0" smtClean="0">
                <a:latin typeface="Marianne" panose="02000000000000000000" pitchFamily="50" charset="0"/>
              </a:rPr>
              <a:t>HYGIENE</a:t>
            </a:r>
            <a:r>
              <a:rPr lang="fr-FR" sz="700" i="1" u="sng" dirty="0" smtClean="0">
                <a:latin typeface="Marianne" panose="02000000000000000000" pitchFamily="50" charset="0"/>
              </a:rPr>
              <a:t>/SECURITE </a:t>
            </a:r>
            <a:r>
              <a:rPr lang="fr-FR" sz="700" i="1" u="sng" dirty="0" smtClean="0">
                <a:latin typeface="Marianne" panose="02000000000000000000" pitchFamily="50" charset="0"/>
              </a:rPr>
              <a:t> </a:t>
            </a:r>
            <a:endParaRPr lang="fr-FR" sz="700" i="1" u="sng" dirty="0" smtClean="0">
              <a:latin typeface="Marianne" panose="02000000000000000000" pitchFamily="50" charset="0"/>
            </a:endParaRP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Olivier MIGNOTTE</a:t>
            </a:r>
          </a:p>
          <a:p>
            <a:endParaRPr lang="fr-FR" sz="700" dirty="0" smtClean="0">
              <a:latin typeface="Marianne" panose="02000000000000000000" pitchFamily="50" charset="0"/>
            </a:endParaRPr>
          </a:p>
          <a:p>
            <a:r>
              <a:rPr lang="fr-FR" sz="700" i="1" u="sng" dirty="0" smtClean="0">
                <a:latin typeface="Marianne" panose="02000000000000000000" pitchFamily="50" charset="0"/>
              </a:rPr>
              <a:t>Informatique TP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- Daniel STACHOWIAK</a:t>
            </a:r>
          </a:p>
          <a:p>
            <a:endParaRPr lang="fr-FR" sz="700" dirty="0">
              <a:latin typeface="Marianne" panose="02000000000000000000" pitchFamily="50" charset="0"/>
            </a:endParaRPr>
          </a:p>
          <a:p>
            <a:endParaRPr lang="fr-FR" sz="700" dirty="0" smtClean="0">
              <a:latin typeface="Marianne" panose="02000000000000000000" pitchFamily="50" charset="0"/>
            </a:endParaRPr>
          </a:p>
          <a:p>
            <a:endParaRPr lang="fr-FR" sz="800" dirty="0">
              <a:latin typeface="Marianne" panose="02000000000000000000" pitchFamily="50" charset="0"/>
            </a:endParaRPr>
          </a:p>
          <a:p>
            <a:endParaRPr lang="fr-FR" sz="800" dirty="0" smtClean="0">
              <a:latin typeface="Marianne" panose="02000000000000000000" pitchFamily="50" charset="0"/>
            </a:endParaRPr>
          </a:p>
          <a:p>
            <a:endParaRPr lang="fr-FR" sz="800" dirty="0" smtClean="0">
              <a:latin typeface="Marianne" panose="02000000000000000000" pitchFamily="50" charset="0"/>
            </a:endParaRPr>
          </a:p>
          <a:p>
            <a:r>
              <a:rPr lang="fr-FR" sz="800" u="sng" dirty="0" smtClean="0">
                <a:latin typeface="Marianne" panose="02000000000000000000" pitchFamily="50" charset="0"/>
              </a:rPr>
              <a:t>         </a:t>
            </a:r>
            <a:endParaRPr lang="fr-FR" sz="800" u="sng" dirty="0">
              <a:latin typeface="Marianne" panose="02000000000000000000" pitchFamily="50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AAC737B1-E2BE-4F21-BB3D-A6DCEE3B2023}"/>
              </a:ext>
            </a:extLst>
          </p:cNvPr>
          <p:cNvSpPr/>
          <p:nvPr/>
        </p:nvSpPr>
        <p:spPr>
          <a:xfrm>
            <a:off x="5799811" y="2260600"/>
            <a:ext cx="2086760" cy="3818466"/>
          </a:xfrm>
          <a:prstGeom prst="rect">
            <a:avLst/>
          </a:prstGeom>
          <a:solidFill>
            <a:srgbClr val="32A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700" u="sng" dirty="0" smtClean="0">
                <a:latin typeface="Marianne" panose="02000000000000000000" pitchFamily="50" charset="0"/>
              </a:rPr>
              <a:t>Secrétaires Pédagogiques</a:t>
            </a:r>
          </a:p>
          <a:p>
            <a:r>
              <a:rPr lang="fr-FR" sz="700" i="1" dirty="0" smtClean="0">
                <a:latin typeface="Marianne" panose="02000000000000000000" pitchFamily="50" charset="0"/>
              </a:rPr>
              <a:t>Licence de chimie : Sylvie DUQUESNOY</a:t>
            </a:r>
          </a:p>
          <a:p>
            <a:r>
              <a:rPr lang="fr-FR" sz="700" i="1" dirty="0">
                <a:latin typeface="Marianne" panose="02000000000000000000" pitchFamily="50" charset="0"/>
              </a:rPr>
              <a:t> </a:t>
            </a:r>
            <a:r>
              <a:rPr lang="fr-FR" sz="700" i="1" dirty="0" smtClean="0">
                <a:latin typeface="Marianne" panose="02000000000000000000" pitchFamily="50" charset="0"/>
              </a:rPr>
              <a:t>        </a:t>
            </a:r>
            <a:r>
              <a:rPr lang="fr-FR" sz="700" dirty="0" smtClean="0">
                <a:latin typeface="Marianne" panose="02000000000000000000" pitchFamily="50" charset="0"/>
              </a:rPr>
              <a:t> - L2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L3 Parcours chimie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Licence PRO PCDD</a:t>
            </a:r>
          </a:p>
          <a:p>
            <a:endParaRPr lang="fr-FR" sz="700" dirty="0">
              <a:latin typeface="Marianne" panose="02000000000000000000" pitchFamily="50" charset="0"/>
            </a:endParaRPr>
          </a:p>
          <a:p>
            <a:r>
              <a:rPr lang="fr-FR" sz="700" i="1" dirty="0" smtClean="0">
                <a:latin typeface="Marianne" panose="02000000000000000000" pitchFamily="50" charset="0"/>
              </a:rPr>
              <a:t>Master 1 et 2 : Samira GUELZIM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M1 Chimie</a:t>
            </a:r>
            <a:endParaRPr lang="fr-FR" sz="700" dirty="0">
              <a:latin typeface="Marianne" panose="02000000000000000000" pitchFamily="50" charset="0"/>
            </a:endParaRPr>
          </a:p>
          <a:p>
            <a:r>
              <a:rPr lang="fr-FR" sz="700" dirty="0" smtClean="0">
                <a:latin typeface="Marianne" panose="02000000000000000000" pitchFamily="50" charset="0"/>
              </a:rPr>
              <a:t>          - M2 CIF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M2 IPME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M2 – spécialité CP</a:t>
            </a:r>
          </a:p>
          <a:p>
            <a:endParaRPr lang="fr-FR" sz="700" dirty="0" smtClean="0">
              <a:latin typeface="Marianne" panose="02000000000000000000" pitchFamily="50" charset="0"/>
            </a:endParaRPr>
          </a:p>
          <a:p>
            <a:r>
              <a:rPr lang="fr-FR" sz="700" i="1" dirty="0" smtClean="0">
                <a:latin typeface="Marianne" panose="02000000000000000000" pitchFamily="50" charset="0"/>
              </a:rPr>
              <a:t>Master </a:t>
            </a:r>
            <a:r>
              <a:rPr lang="fr-FR" sz="700" i="1" dirty="0" smtClean="0">
                <a:latin typeface="Marianne" panose="02000000000000000000" pitchFamily="50" charset="0"/>
              </a:rPr>
              <a:t>1 et 2</a:t>
            </a:r>
            <a:r>
              <a:rPr lang="fr-FR" sz="700" i="1" dirty="0" smtClean="0">
                <a:latin typeface="Marianne" panose="02000000000000000000" pitchFamily="50" charset="0"/>
              </a:rPr>
              <a:t>: </a:t>
            </a:r>
            <a:r>
              <a:rPr lang="fr-FR" sz="700" i="1" dirty="0" smtClean="0">
                <a:latin typeface="Marianne" panose="02000000000000000000" pitchFamily="50" charset="0"/>
              </a:rPr>
              <a:t>Margaux </a:t>
            </a:r>
            <a:r>
              <a:rPr lang="fr-FR" sz="700" i="1" dirty="0" smtClean="0">
                <a:latin typeface="Marianne" panose="02000000000000000000" pitchFamily="50" charset="0"/>
              </a:rPr>
              <a:t>DOUCET</a:t>
            </a:r>
          </a:p>
          <a:p>
            <a:r>
              <a:rPr lang="fr-FR" sz="700" i="1" dirty="0">
                <a:latin typeface="Marianne" panose="02000000000000000000" pitchFamily="50" charset="0"/>
              </a:rPr>
              <a:t> </a:t>
            </a:r>
            <a:r>
              <a:rPr lang="fr-FR" sz="700" i="1" dirty="0" smtClean="0">
                <a:latin typeface="Marianne" panose="02000000000000000000" pitchFamily="50" charset="0"/>
              </a:rPr>
              <a:t>         </a:t>
            </a:r>
            <a:r>
              <a:rPr lang="fr-FR" sz="700" dirty="0" smtClean="0">
                <a:latin typeface="Marianne" panose="02000000000000000000" pitchFamily="50" charset="0"/>
              </a:rPr>
              <a:t>- M1 Sciences de l’eau</a:t>
            </a:r>
            <a:endParaRPr lang="fr-FR" sz="700" i="1" dirty="0" smtClean="0">
              <a:latin typeface="Marianne" panose="02000000000000000000" pitchFamily="50" charset="0"/>
            </a:endParaRP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M2 TE – </a:t>
            </a:r>
            <a:r>
              <a:rPr lang="fr-FR" sz="700" dirty="0" smtClean="0">
                <a:latin typeface="Marianne" panose="02000000000000000000" pitchFamily="50" charset="0"/>
              </a:rPr>
              <a:t>Eau </a:t>
            </a:r>
            <a:r>
              <a:rPr lang="fr-FR" sz="700" dirty="0" smtClean="0">
                <a:latin typeface="Marianne" panose="02000000000000000000" pitchFamily="50" charset="0"/>
              </a:rPr>
              <a:t>et Santé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M2 PID spécialité MOPI</a:t>
            </a:r>
          </a:p>
          <a:p>
            <a:endParaRPr lang="fr-FR" sz="700" dirty="0">
              <a:latin typeface="Marianne" panose="02000000000000000000" pitchFamily="50" charset="0"/>
            </a:endParaRPr>
          </a:p>
          <a:p>
            <a:r>
              <a:rPr lang="fr-FR" sz="700" u="sng" dirty="0" smtClean="0">
                <a:latin typeface="Marianne" panose="02000000000000000000" pitchFamily="50" charset="0"/>
              </a:rPr>
              <a:t>Référent Relations Internationales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Eric MARCEAU</a:t>
            </a:r>
          </a:p>
          <a:p>
            <a:endParaRPr lang="fr-FR" sz="700" dirty="0">
              <a:latin typeface="Marianne" panose="02000000000000000000" pitchFamily="50" charset="0"/>
            </a:endParaRPr>
          </a:p>
          <a:p>
            <a:r>
              <a:rPr lang="fr-FR" sz="700" u="sng" dirty="0" smtClean="0">
                <a:latin typeface="Marianne" panose="02000000000000000000" pitchFamily="50" charset="0"/>
              </a:rPr>
              <a:t>Référent des services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François MEAR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Sylvain DUVAL</a:t>
            </a:r>
          </a:p>
          <a:p>
            <a:endParaRPr lang="fr-FR" sz="700" dirty="0">
              <a:latin typeface="Marianne" panose="02000000000000000000" pitchFamily="50" charset="0"/>
            </a:endParaRPr>
          </a:p>
          <a:p>
            <a:r>
              <a:rPr lang="fr-FR" sz="700" u="sng" dirty="0" err="1" smtClean="0">
                <a:latin typeface="Marianne" panose="02000000000000000000" pitchFamily="50" charset="0"/>
              </a:rPr>
              <a:t>Référente</a:t>
            </a:r>
            <a:r>
              <a:rPr lang="fr-FR" sz="700" u="sng" dirty="0" smtClean="0">
                <a:latin typeface="Marianne" panose="02000000000000000000" pitchFamily="50" charset="0"/>
              </a:rPr>
              <a:t> Handicap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Corinne FOISSAC</a:t>
            </a:r>
          </a:p>
          <a:p>
            <a:endParaRPr lang="fr-FR" sz="700" dirty="0" smtClean="0">
              <a:latin typeface="Marianne" panose="02000000000000000000" pitchFamily="50" charset="0"/>
            </a:endParaRPr>
          </a:p>
          <a:p>
            <a:r>
              <a:rPr lang="fr-FR" sz="700" u="sng" dirty="0" err="1" smtClean="0">
                <a:latin typeface="Marianne" panose="02000000000000000000" pitchFamily="50" charset="0"/>
              </a:rPr>
              <a:t>Référente</a:t>
            </a:r>
            <a:r>
              <a:rPr lang="fr-FR" sz="700" u="sng" dirty="0" smtClean="0">
                <a:latin typeface="Marianne" panose="02000000000000000000" pitchFamily="50" charset="0"/>
              </a:rPr>
              <a:t> formation professionnelle continue et alternance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</a:t>
            </a:r>
            <a:r>
              <a:rPr lang="fr-FR" sz="700" dirty="0" err="1" smtClean="0">
                <a:latin typeface="Marianne" panose="02000000000000000000" pitchFamily="50" charset="0"/>
              </a:rPr>
              <a:t>Sopheak</a:t>
            </a:r>
            <a:r>
              <a:rPr lang="fr-FR" sz="700" dirty="0" smtClean="0">
                <a:latin typeface="Marianne" panose="02000000000000000000" pitchFamily="50" charset="0"/>
              </a:rPr>
              <a:t> NET </a:t>
            </a:r>
          </a:p>
          <a:p>
            <a:endParaRPr lang="fr-FR" sz="700" dirty="0">
              <a:latin typeface="Marianne" panose="02000000000000000000" pitchFamily="50" charset="0"/>
            </a:endParaRPr>
          </a:p>
          <a:p>
            <a:r>
              <a:rPr lang="fr-FR" sz="700" u="sng" dirty="0" smtClean="0">
                <a:latin typeface="Marianne" panose="02000000000000000000" pitchFamily="50" charset="0"/>
              </a:rPr>
              <a:t>Responsable stage L+M1</a:t>
            </a:r>
          </a:p>
          <a:p>
            <a:r>
              <a:rPr lang="fr-FR" sz="700" dirty="0">
                <a:latin typeface="Marianne" panose="02000000000000000000" pitchFamily="50" charset="0"/>
              </a:rPr>
              <a:t> </a:t>
            </a:r>
            <a:r>
              <a:rPr lang="fr-FR" sz="700" dirty="0" smtClean="0">
                <a:latin typeface="Marianne" panose="02000000000000000000" pitchFamily="50" charset="0"/>
              </a:rPr>
              <a:t>         - Grégory TRICOT</a:t>
            </a:r>
          </a:p>
          <a:p>
            <a:r>
              <a:rPr lang="fr-FR" sz="700" u="sng" dirty="0">
                <a:latin typeface="Marianne" panose="02000000000000000000" pitchFamily="50" charset="0"/>
              </a:rPr>
              <a:t> </a:t>
            </a:r>
            <a:r>
              <a:rPr lang="fr-FR" sz="700" u="sng" dirty="0" smtClean="0">
                <a:latin typeface="Marianne" panose="02000000000000000000" pitchFamily="50" charset="0"/>
              </a:rPr>
              <a:t>        </a:t>
            </a:r>
            <a:endParaRPr lang="fr-FR" sz="700" u="sng" dirty="0">
              <a:latin typeface="Marianne" panose="02000000000000000000" pitchFamily="50" charset="0"/>
            </a:endParaRPr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xmlns="" id="{3D6D5213-C5DE-4953-98A1-D00D078E51A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2" y="142614"/>
            <a:ext cx="2178716" cy="1042287"/>
          </a:xfrm>
          <a:prstGeom prst="rect">
            <a:avLst/>
          </a:prstGeom>
        </p:spPr>
      </p:pic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492DB1D9-189A-4D4F-A211-D2749681FD06}"/>
              </a:ext>
            </a:extLst>
          </p:cNvPr>
          <p:cNvSpPr txBox="1"/>
          <p:nvPr/>
        </p:nvSpPr>
        <p:spPr>
          <a:xfrm>
            <a:off x="8717570" y="1063307"/>
            <a:ext cx="928058" cy="577081"/>
          </a:xfrm>
          <a:prstGeom prst="rect">
            <a:avLst/>
          </a:prstGeom>
          <a:gradFill flip="none" rotWithShape="1">
            <a:gsLst>
              <a:gs pos="0">
                <a:srgbClr val="32A68C">
                  <a:tint val="66000"/>
                  <a:satMod val="160000"/>
                </a:srgbClr>
              </a:gs>
              <a:gs pos="50000">
                <a:srgbClr val="32A68C">
                  <a:tint val="44500"/>
                  <a:satMod val="160000"/>
                </a:srgbClr>
              </a:gs>
              <a:gs pos="100000">
                <a:srgbClr val="32A68C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fr-FR" sz="1050" i="1" dirty="0"/>
              <a:t>Date de mise à jour </a:t>
            </a:r>
            <a:r>
              <a:rPr lang="fr-FR" sz="1050" i="1" dirty="0" smtClean="0"/>
              <a:t>:</a:t>
            </a:r>
            <a:r>
              <a:rPr lang="fr-FR" sz="1050" i="1" dirty="0" smtClean="0"/>
              <a:t>07/11</a:t>
            </a:r>
            <a:r>
              <a:rPr lang="fr-FR" sz="1050" i="1" dirty="0" smtClean="0"/>
              <a:t>/</a:t>
            </a:r>
            <a:r>
              <a:rPr lang="fr-FR" sz="1050" i="1" dirty="0" smtClean="0"/>
              <a:t>2024</a:t>
            </a:r>
            <a:endParaRPr lang="fr-FR" sz="1050" i="1" dirty="0"/>
          </a:p>
        </p:txBody>
      </p:sp>
      <p:cxnSp>
        <p:nvCxnSpPr>
          <p:cNvPr id="17" name="Connecteur : en angle 65">
            <a:extLst>
              <a:ext uri="{FF2B5EF4-FFF2-40B4-BE49-F238E27FC236}">
                <a16:creationId xmlns:a16="http://schemas.microsoft.com/office/drawing/2014/main" xmlns="" id="{78D765C8-2ADC-4B2A-BF7B-A32D46DFEA8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377102" y="-596954"/>
            <a:ext cx="4530" cy="5216483"/>
          </a:xfrm>
          <a:prstGeom prst="bentConnector3">
            <a:avLst>
              <a:gd name="adj1" fmla="val 4865960"/>
            </a:avLst>
          </a:prstGeom>
          <a:ln>
            <a:solidFill>
              <a:srgbClr val="002D2D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xmlns="" id="{C5A99862-6397-47FC-9085-182B5F83AA10}"/>
              </a:ext>
            </a:extLst>
          </p:cNvPr>
          <p:cNvCxnSpPr/>
          <p:nvPr/>
        </p:nvCxnSpPr>
        <p:spPr>
          <a:xfrm>
            <a:off x="4681837" y="770467"/>
            <a:ext cx="3845" cy="221120"/>
          </a:xfrm>
          <a:prstGeom prst="straightConnector1">
            <a:avLst/>
          </a:prstGeom>
          <a:ln>
            <a:solidFill>
              <a:srgbClr val="002D2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xmlns="" id="{C5A99862-6397-47FC-9085-182B5F83AA10}"/>
              </a:ext>
            </a:extLst>
          </p:cNvPr>
          <p:cNvCxnSpPr/>
          <p:nvPr/>
        </p:nvCxnSpPr>
        <p:spPr>
          <a:xfrm flipH="1">
            <a:off x="4728013" y="1617133"/>
            <a:ext cx="4622" cy="178787"/>
          </a:xfrm>
          <a:prstGeom prst="straightConnector1">
            <a:avLst/>
          </a:prstGeom>
          <a:ln>
            <a:solidFill>
              <a:srgbClr val="002D2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005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1764</TotalTime>
  <Words>441</Words>
  <Application>Microsoft Macintosh PowerPoint</Application>
  <PresentationFormat>Personnalisé</PresentationFormat>
  <Paragraphs>135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Alain-beni Rubavu</dc:creator>
  <cp:lastModifiedBy>Liliane Masse</cp:lastModifiedBy>
  <cp:revision>59</cp:revision>
  <cp:lastPrinted>2024-11-12T10:37:36Z</cp:lastPrinted>
  <dcterms:created xsi:type="dcterms:W3CDTF">2022-02-02T16:10:47Z</dcterms:created>
  <dcterms:modified xsi:type="dcterms:W3CDTF">2024-11-12T10:42:09Z</dcterms:modified>
</cp:coreProperties>
</file>